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1" r:id="rId13"/>
    <p:sldId id="267" r:id="rId14"/>
    <p:sldId id="268" r:id="rId15"/>
    <p:sldId id="269" r:id="rId16"/>
    <p:sldId id="270" r:id="rId17"/>
    <p:sldId id="282" r:id="rId18"/>
    <p:sldId id="283" r:id="rId19"/>
    <p:sldId id="284" r:id="rId20"/>
    <p:sldId id="285"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0" autoAdjust="0"/>
  </p:normalViewPr>
  <p:slideViewPr>
    <p:cSldViewPr>
      <p:cViewPr>
        <p:scale>
          <a:sx n="100" d="100"/>
          <a:sy n="100" d="100"/>
        </p:scale>
        <p:origin x="-294" y="16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21824B-5C0A-4839-8FC6-3802FFE90322}"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75533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1824B-5C0A-4839-8FC6-3802FFE90322}"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88309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1824B-5C0A-4839-8FC6-3802FFE90322}"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65979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21824B-5C0A-4839-8FC6-3802FFE90322}"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257800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21824B-5C0A-4839-8FC6-3802FFE90322}" type="datetimeFigureOut">
              <a:rPr lang="en-US" smtClean="0"/>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156350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21824B-5C0A-4839-8FC6-3802FFE90322}"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5358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21824B-5C0A-4839-8FC6-3802FFE90322}" type="datetimeFigureOut">
              <a:rPr lang="en-US" smtClean="0"/>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3667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21824B-5C0A-4839-8FC6-3802FFE90322}" type="datetimeFigureOut">
              <a:rPr lang="en-US" smtClean="0"/>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38584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1824B-5C0A-4839-8FC6-3802FFE90322}" type="datetimeFigureOut">
              <a:rPr lang="en-US" smtClean="0"/>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385197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1824B-5C0A-4839-8FC6-3802FFE90322}"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4433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21824B-5C0A-4839-8FC6-3802FFE90322}" type="datetimeFigureOut">
              <a:rPr lang="en-US" smtClean="0"/>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A5B7-757C-48AA-9050-01AA6ED67208}" type="slidenum">
              <a:rPr lang="en-US" smtClean="0"/>
              <a:t>‹#›</a:t>
            </a:fld>
            <a:endParaRPr lang="en-US"/>
          </a:p>
        </p:txBody>
      </p:sp>
    </p:spTree>
    <p:extLst>
      <p:ext uri="{BB962C8B-B14F-4D97-AF65-F5344CB8AC3E}">
        <p14:creationId xmlns:p14="http://schemas.microsoft.com/office/powerpoint/2010/main" val="426656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1824B-5C0A-4839-8FC6-3802FFE90322}" type="datetimeFigureOut">
              <a:rPr lang="en-US" smtClean="0"/>
              <a:t>3/3/2021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7A5B7-757C-48AA-9050-01AA6ED67208}" type="slidenum">
              <a:rPr lang="en-US" smtClean="0"/>
              <a:t>‹#›</a:t>
            </a:fld>
            <a:endParaRPr lang="en-US"/>
          </a:p>
        </p:txBody>
      </p:sp>
    </p:spTree>
    <p:extLst>
      <p:ext uri="{BB962C8B-B14F-4D97-AF65-F5344CB8AC3E}">
        <p14:creationId xmlns:p14="http://schemas.microsoft.com/office/powerpoint/2010/main" val="4263854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smtClean="0">
                <a:solidFill>
                  <a:srgbClr val="FF0000"/>
                </a:solidFill>
              </a:rPr>
              <a:t>Portal hypertension</a:t>
            </a:r>
            <a:endParaRPr lang="en-US" sz="2400" b="1" dirty="0">
              <a:solidFill>
                <a:srgbClr val="FF0000"/>
              </a:solidFill>
            </a:endParaRPr>
          </a:p>
        </p:txBody>
      </p:sp>
      <p:sp>
        <p:nvSpPr>
          <p:cNvPr id="3" name="Subtitle 2"/>
          <p:cNvSpPr>
            <a:spLocks noGrp="1"/>
          </p:cNvSpPr>
          <p:nvPr>
            <p:ph type="subTitle" idx="1"/>
          </p:nvPr>
        </p:nvSpPr>
        <p:spPr/>
        <p:txBody>
          <a:bodyPr>
            <a:normAutofit/>
          </a:bodyPr>
          <a:lstStyle/>
          <a:p>
            <a:r>
              <a:rPr lang="en-US" sz="2000" b="1" dirty="0" smtClean="0">
                <a:solidFill>
                  <a:srgbClr val="002060"/>
                </a:solidFill>
              </a:rPr>
              <a:t>Prepared by:</a:t>
            </a:r>
          </a:p>
          <a:p>
            <a:r>
              <a:rPr lang="en-US" sz="2000" b="1" dirty="0" smtClean="0">
                <a:solidFill>
                  <a:srgbClr val="FF0000"/>
                </a:solidFill>
              </a:rPr>
              <a:t>Dr. Muntadher Abdulkareem Abdullah</a:t>
            </a:r>
          </a:p>
          <a:p>
            <a:r>
              <a:rPr lang="en-US" sz="2000" b="1" smtClean="0">
                <a:solidFill>
                  <a:srgbClr val="0070C0"/>
                </a:solidFill>
              </a:rPr>
              <a:t>M.B.Ch.B,CABM,FIBMS,FIBMS(GE</a:t>
            </a:r>
            <a:r>
              <a:rPr lang="en-US" sz="2000" b="1" dirty="0" smtClean="0">
                <a:solidFill>
                  <a:srgbClr val="0070C0"/>
                </a:solidFill>
              </a:rPr>
              <a:t>.&amp;HEP.)</a:t>
            </a:r>
            <a:endParaRPr lang="en-US" sz="2000" b="1"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050" y="9525"/>
            <a:ext cx="14954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525"/>
            <a:ext cx="19050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1706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600" cy="6629400"/>
          </a:xfrm>
        </p:spPr>
        <p:txBody>
          <a:bodyPr>
            <a:normAutofit/>
          </a:bodyPr>
          <a:lstStyle/>
          <a:p>
            <a:pPr marL="0" indent="0">
              <a:buNone/>
            </a:pPr>
            <a:endParaRPr lang="en-US" sz="1800" b="1" dirty="0" smtClean="0">
              <a:solidFill>
                <a:srgbClr val="FF0000"/>
              </a:solidFill>
            </a:endParaRPr>
          </a:p>
          <a:p>
            <a:pPr marL="0" indent="0">
              <a:buNone/>
            </a:pPr>
            <a:endParaRPr lang="en-US" sz="1800" b="1" dirty="0">
              <a:solidFill>
                <a:srgbClr val="FF0000"/>
              </a:solidFill>
            </a:endParaRPr>
          </a:p>
          <a:p>
            <a:pPr marL="0" indent="0">
              <a:buNone/>
            </a:pPr>
            <a:r>
              <a:rPr lang="en-US" sz="1800" b="1" dirty="0" smtClean="0">
                <a:solidFill>
                  <a:srgbClr val="FF0000"/>
                </a:solidFill>
              </a:rPr>
              <a:t>Investigations</a:t>
            </a:r>
            <a:endParaRPr lang="en-US" sz="1800" b="1" dirty="0" smtClean="0">
              <a:solidFill>
                <a:srgbClr val="FF0000"/>
              </a:solidFill>
            </a:endParaRPr>
          </a:p>
          <a:p>
            <a:pPr marL="0" indent="0">
              <a:buNone/>
            </a:pPr>
            <a:endParaRPr lang="en-US" sz="1800" dirty="0"/>
          </a:p>
          <a:p>
            <a:pPr>
              <a:buFont typeface="Wingdings" panose="05000000000000000000" pitchFamily="2" charset="2"/>
              <a:buChar char="Ø"/>
            </a:pPr>
            <a:endParaRPr lang="en-US" sz="1800" b="1" dirty="0" smtClean="0"/>
          </a:p>
          <a:p>
            <a:pPr>
              <a:buFont typeface="Wingdings" panose="05000000000000000000" pitchFamily="2" charset="2"/>
              <a:buChar char="Ø"/>
            </a:pPr>
            <a:r>
              <a:rPr lang="en-US" sz="1800" b="1" dirty="0" smtClean="0"/>
              <a:t>Investigations </a:t>
            </a:r>
            <a:r>
              <a:rPr lang="en-US" sz="1800" b="1" dirty="0"/>
              <a:t>will depend upon the situation in which </a:t>
            </a:r>
            <a:r>
              <a:rPr lang="en-US" sz="1800" b="1" dirty="0" smtClean="0"/>
              <a:t>patient is </a:t>
            </a:r>
            <a:r>
              <a:rPr lang="en-US" sz="1800" b="1" dirty="0"/>
              <a:t>seen. They are grouped under the following situations</a:t>
            </a:r>
            <a:r>
              <a:rPr lang="en-US" sz="1800" b="1" dirty="0" smtClean="0"/>
              <a:t>:</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solidFill>
                  <a:srgbClr val="FF0000"/>
                </a:solidFill>
              </a:rPr>
              <a:t>1. In an elective </a:t>
            </a:r>
            <a:r>
              <a:rPr lang="en-US" sz="1800" b="1" dirty="0" smtClean="0">
                <a:solidFill>
                  <a:srgbClr val="FF0000"/>
                </a:solidFill>
              </a:rPr>
              <a:t>situation:</a:t>
            </a:r>
          </a:p>
          <a:p>
            <a:pPr>
              <a:buFont typeface="Wingdings" panose="05000000000000000000" pitchFamily="2" charset="2"/>
              <a:buChar char="Ø"/>
            </a:pPr>
            <a:endParaRPr lang="en-US" sz="1800" b="1" dirty="0"/>
          </a:p>
          <a:p>
            <a:pPr>
              <a:buFont typeface="Wingdings" panose="05000000000000000000" pitchFamily="2" charset="2"/>
              <a:buChar char="q"/>
            </a:pPr>
            <a:r>
              <a:rPr lang="en-US" sz="1800" b="1" dirty="0"/>
              <a:t>a. </a:t>
            </a:r>
            <a:r>
              <a:rPr lang="en-US" sz="1800" b="1" dirty="0">
                <a:solidFill>
                  <a:srgbClr val="FF0000"/>
                </a:solidFill>
              </a:rPr>
              <a:t>Hematology</a:t>
            </a:r>
            <a:r>
              <a:rPr lang="en-US" sz="1800" b="1" dirty="0"/>
              <a:t> </a:t>
            </a:r>
            <a:r>
              <a:rPr lang="en-US" sz="1800" b="1" dirty="0" smtClean="0"/>
              <a:t>: </a:t>
            </a:r>
            <a:r>
              <a:rPr lang="en-US" sz="1800" b="1" dirty="0"/>
              <a:t>especially to look for any evidence </a:t>
            </a:r>
            <a:r>
              <a:rPr lang="en-US" sz="1800" b="1" dirty="0" smtClean="0"/>
              <a:t>of hypersplenism</a:t>
            </a:r>
            <a:r>
              <a:rPr lang="en-US" sz="1800" b="1" dirty="0" smtClean="0"/>
              <a:t>.</a:t>
            </a:r>
          </a:p>
          <a:p>
            <a:pPr marL="0" indent="0">
              <a:buNone/>
            </a:pPr>
            <a:endParaRPr lang="en-US" sz="1800" b="1" dirty="0"/>
          </a:p>
          <a:p>
            <a:pPr>
              <a:buFont typeface="Wingdings" panose="05000000000000000000" pitchFamily="2" charset="2"/>
              <a:buChar char="q"/>
            </a:pPr>
            <a:r>
              <a:rPr lang="en-US" sz="1800" b="1" dirty="0"/>
              <a:t>b. </a:t>
            </a:r>
            <a:r>
              <a:rPr lang="en-US" sz="1800" b="1" dirty="0">
                <a:solidFill>
                  <a:srgbClr val="FF0000"/>
                </a:solidFill>
              </a:rPr>
              <a:t>Liver function tests </a:t>
            </a:r>
            <a:r>
              <a:rPr lang="en-US" sz="1800" b="1" dirty="0" smtClean="0">
                <a:solidFill>
                  <a:srgbClr val="FF0000"/>
                </a:solidFill>
              </a:rPr>
              <a:t> </a:t>
            </a:r>
            <a:r>
              <a:rPr lang="en-US" sz="1800" b="1" dirty="0"/>
              <a:t>to differentiate cirrhotic </a:t>
            </a:r>
            <a:r>
              <a:rPr lang="en-US" sz="1800" b="1" dirty="0" smtClean="0"/>
              <a:t>from non </a:t>
            </a:r>
            <a:r>
              <a:rPr lang="en-US" sz="1800" b="1" dirty="0"/>
              <a:t>cirrhotic portal hypertension and to classify </a:t>
            </a:r>
            <a:r>
              <a:rPr lang="en-US" sz="1800" b="1" dirty="0" smtClean="0"/>
              <a:t>them as </a:t>
            </a:r>
            <a:r>
              <a:rPr lang="en-US" sz="1800" b="1" dirty="0"/>
              <a:t>per </a:t>
            </a:r>
            <a:r>
              <a:rPr lang="en-US" sz="1800" b="1" dirty="0" smtClean="0"/>
              <a:t>Child-Pugh </a:t>
            </a:r>
            <a:r>
              <a:rPr lang="en-US" sz="1800" b="1" dirty="0" smtClean="0"/>
              <a:t>classification</a:t>
            </a:r>
          </a:p>
          <a:p>
            <a:pPr marL="0" indent="0">
              <a:buNone/>
            </a:pPr>
            <a:endParaRPr lang="en-US" sz="1800" b="1" dirty="0"/>
          </a:p>
          <a:p>
            <a:pPr>
              <a:buFont typeface="Wingdings" panose="05000000000000000000" pitchFamily="2" charset="2"/>
              <a:buChar char="q"/>
            </a:pPr>
            <a:r>
              <a:rPr lang="en-US" sz="1800" b="1" dirty="0"/>
              <a:t>c. </a:t>
            </a:r>
            <a:r>
              <a:rPr lang="en-US" sz="1800" b="1" dirty="0">
                <a:solidFill>
                  <a:srgbClr val="FF0000"/>
                </a:solidFill>
              </a:rPr>
              <a:t>Coagulation </a:t>
            </a:r>
            <a:r>
              <a:rPr lang="en-US" sz="1800" b="1" dirty="0" smtClean="0">
                <a:solidFill>
                  <a:srgbClr val="FF0000"/>
                </a:solidFill>
              </a:rPr>
              <a:t>profile</a:t>
            </a:r>
          </a:p>
          <a:p>
            <a:pPr marL="0" indent="0">
              <a:buNone/>
            </a:pPr>
            <a:endParaRPr lang="en-US" sz="1800" b="1" dirty="0"/>
          </a:p>
          <a:p>
            <a:pPr>
              <a:buFont typeface="Wingdings" panose="05000000000000000000" pitchFamily="2" charset="2"/>
              <a:buChar char="q"/>
            </a:pPr>
            <a:r>
              <a:rPr lang="en-US" sz="1800" b="1" dirty="0"/>
              <a:t>d. </a:t>
            </a:r>
            <a:r>
              <a:rPr lang="en-US" sz="1800" b="1" dirty="0">
                <a:solidFill>
                  <a:srgbClr val="FF0000"/>
                </a:solidFill>
              </a:rPr>
              <a:t>Viral </a:t>
            </a:r>
            <a:r>
              <a:rPr lang="en-US" sz="1800" b="1" dirty="0" smtClean="0">
                <a:solidFill>
                  <a:srgbClr val="FF0000"/>
                </a:solidFill>
              </a:rPr>
              <a:t>markers</a:t>
            </a:r>
            <a:endParaRPr lang="en-US" sz="1800" b="1" dirty="0">
              <a:solidFill>
                <a:srgbClr val="FF0000"/>
              </a:solidFill>
            </a:endParaRPr>
          </a:p>
        </p:txBody>
      </p:sp>
    </p:spTree>
    <p:extLst>
      <p:ext uri="{BB962C8B-B14F-4D97-AF65-F5344CB8AC3E}">
        <p14:creationId xmlns:p14="http://schemas.microsoft.com/office/powerpoint/2010/main" val="634325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600" dirty="0" smtClean="0"/>
          </a:p>
          <a:p>
            <a:pPr marL="0" indent="0">
              <a:buNone/>
            </a:pPr>
            <a:endParaRPr lang="en-US" sz="1600" dirty="0"/>
          </a:p>
          <a:p>
            <a:pPr>
              <a:buFont typeface="Wingdings" panose="05000000000000000000" pitchFamily="2" charset="2"/>
              <a:buChar char="q"/>
            </a:pPr>
            <a:r>
              <a:rPr lang="en-US" sz="1600" b="1" dirty="0" smtClean="0"/>
              <a:t>e</a:t>
            </a:r>
            <a:r>
              <a:rPr lang="en-US" sz="1600" b="1" dirty="0"/>
              <a:t>. </a:t>
            </a:r>
            <a:r>
              <a:rPr lang="en-US" sz="1600" b="1" dirty="0">
                <a:solidFill>
                  <a:srgbClr val="FF0000"/>
                </a:solidFill>
              </a:rPr>
              <a:t>Liver biopsy </a:t>
            </a:r>
            <a:r>
              <a:rPr lang="en-US" sz="1600" b="1" dirty="0" smtClean="0"/>
              <a:t>: especially </a:t>
            </a:r>
            <a:r>
              <a:rPr lang="en-US" sz="1600" b="1" dirty="0"/>
              <a:t>to ascertain the etiology of cirrhosis. For this patient should not have ascites and should have corrected coagulation parameters</a:t>
            </a:r>
            <a:r>
              <a:rPr lang="en-US" sz="1600" b="1" dirty="0" smtClean="0"/>
              <a:t>.</a:t>
            </a:r>
          </a:p>
          <a:p>
            <a:pPr marL="0" indent="0">
              <a:buNone/>
            </a:pPr>
            <a:endParaRPr lang="en-US" sz="1600" b="1" dirty="0" smtClean="0"/>
          </a:p>
          <a:p>
            <a:pPr marL="0" indent="0">
              <a:buNone/>
            </a:pPr>
            <a:endParaRPr lang="en-US" sz="1600" b="1" dirty="0"/>
          </a:p>
          <a:p>
            <a:pPr>
              <a:buFont typeface="Wingdings" panose="05000000000000000000" pitchFamily="2" charset="2"/>
              <a:buChar char="q"/>
            </a:pPr>
            <a:r>
              <a:rPr lang="en-US" sz="1600" b="1" dirty="0"/>
              <a:t>f. </a:t>
            </a:r>
            <a:r>
              <a:rPr lang="en-US" sz="1600" b="1" dirty="0">
                <a:solidFill>
                  <a:srgbClr val="FF0000"/>
                </a:solidFill>
              </a:rPr>
              <a:t>Upper GI endoscopy </a:t>
            </a:r>
            <a:r>
              <a:rPr lang="en-US" sz="1600" b="1" dirty="0" smtClean="0"/>
              <a:t>: </a:t>
            </a:r>
            <a:r>
              <a:rPr lang="en-US" sz="1600" b="1" dirty="0"/>
              <a:t>for documentation and grading of esophageal varices, gastric varices, any PHT gastropathy and any other cause of hematemesis</a:t>
            </a:r>
            <a:r>
              <a:rPr lang="en-US" sz="1600" b="1" dirty="0" smtClean="0"/>
              <a:t>.</a:t>
            </a:r>
          </a:p>
          <a:p>
            <a:pPr marL="0" indent="0">
              <a:buNone/>
            </a:pPr>
            <a:endParaRPr lang="en-US" sz="1600" b="1" dirty="0" smtClean="0"/>
          </a:p>
          <a:p>
            <a:pPr marL="0" indent="0">
              <a:buNone/>
            </a:pPr>
            <a:endParaRPr lang="en-US" sz="1600" b="1" dirty="0"/>
          </a:p>
          <a:p>
            <a:pPr>
              <a:buFont typeface="Wingdings" panose="05000000000000000000" pitchFamily="2" charset="2"/>
              <a:buChar char="q"/>
            </a:pPr>
            <a:r>
              <a:rPr lang="en-US" sz="1600" b="1" dirty="0"/>
              <a:t>g. </a:t>
            </a:r>
            <a:r>
              <a:rPr lang="en-US" sz="1600" b="1" dirty="0">
                <a:solidFill>
                  <a:srgbClr val="FF0000"/>
                </a:solidFill>
              </a:rPr>
              <a:t>USG </a:t>
            </a:r>
            <a:r>
              <a:rPr lang="en-US" sz="1600" b="1" dirty="0"/>
              <a:t>:</a:t>
            </a:r>
            <a:r>
              <a:rPr lang="en-US" sz="1600" b="1" dirty="0" smtClean="0"/>
              <a:t> </a:t>
            </a:r>
            <a:r>
              <a:rPr lang="en-US" sz="1600" b="1" dirty="0"/>
              <a:t>is done to demonstrate collaterals in splenic hilum and elsewhere, to see the echotexture of liver, to look for any ascites and also to assess splenic vein and left renal vein as a pre operative evaluation</a:t>
            </a:r>
            <a:r>
              <a:rPr lang="en-US" sz="1600" b="1" dirty="0" smtClean="0"/>
              <a:t>.</a:t>
            </a:r>
          </a:p>
          <a:p>
            <a:pPr marL="0" indent="0">
              <a:buNone/>
            </a:pPr>
            <a:endParaRPr lang="en-US" sz="1600" b="1" dirty="0"/>
          </a:p>
          <a:p>
            <a:pPr>
              <a:buFont typeface="Wingdings" panose="05000000000000000000" pitchFamily="2" charset="2"/>
              <a:buChar char="q"/>
            </a:pPr>
            <a:r>
              <a:rPr lang="en-US" sz="1600" b="1" dirty="0"/>
              <a:t>h. </a:t>
            </a:r>
            <a:r>
              <a:rPr lang="en-US" sz="1600" b="1" dirty="0">
                <a:solidFill>
                  <a:srgbClr val="FF0000"/>
                </a:solidFill>
              </a:rPr>
              <a:t>Spiral CT </a:t>
            </a:r>
            <a:r>
              <a:rPr lang="en-US" sz="1600" b="1" dirty="0" smtClean="0">
                <a:solidFill>
                  <a:srgbClr val="FF0000"/>
                </a:solidFill>
              </a:rPr>
              <a:t>angiography</a:t>
            </a:r>
            <a:r>
              <a:rPr lang="en-US" sz="1600" b="1" dirty="0" smtClean="0"/>
              <a:t>: gives </a:t>
            </a:r>
            <a:r>
              <a:rPr lang="en-US" sz="1600" b="1" dirty="0"/>
              <a:t>a good picture of portal venous system and collaterals. This information is useful if a surgical procedure is being contemplated</a:t>
            </a:r>
            <a:r>
              <a:rPr lang="en-US" sz="1600" b="1" dirty="0" smtClean="0"/>
              <a:t>.</a:t>
            </a:r>
          </a:p>
          <a:p>
            <a:pPr>
              <a:buFont typeface="Wingdings" panose="05000000000000000000" pitchFamily="2" charset="2"/>
              <a:buChar char="q"/>
            </a:pPr>
            <a:endParaRPr lang="en-US" sz="1600" b="1" dirty="0"/>
          </a:p>
          <a:p>
            <a:pPr>
              <a:buFont typeface="Wingdings" panose="05000000000000000000" pitchFamily="2" charset="2"/>
              <a:buChar char="q"/>
            </a:pPr>
            <a:r>
              <a:rPr lang="en-US" sz="1600" b="1" dirty="0"/>
              <a:t>i. </a:t>
            </a:r>
            <a:r>
              <a:rPr lang="en-US" sz="1600" b="1" dirty="0">
                <a:solidFill>
                  <a:srgbClr val="FF0000"/>
                </a:solidFill>
              </a:rPr>
              <a:t>MR </a:t>
            </a:r>
            <a:r>
              <a:rPr lang="en-US" sz="1600" b="1" dirty="0" smtClean="0">
                <a:solidFill>
                  <a:srgbClr val="FF0000"/>
                </a:solidFill>
              </a:rPr>
              <a:t>Angiography</a:t>
            </a:r>
            <a:r>
              <a:rPr lang="en-US" sz="1600" b="1" dirty="0" smtClean="0"/>
              <a:t>: </a:t>
            </a:r>
            <a:r>
              <a:rPr lang="en-US" sz="1600" b="1" dirty="0" smtClean="0"/>
              <a:t>gives </a:t>
            </a:r>
            <a:r>
              <a:rPr lang="en-US" sz="1600" b="1" dirty="0"/>
              <a:t>similar information as </a:t>
            </a:r>
            <a:r>
              <a:rPr lang="en-US" sz="1600" b="1" dirty="0" smtClean="0"/>
              <a:t>CT, however </a:t>
            </a:r>
            <a:r>
              <a:rPr lang="en-US" sz="1600" b="1" dirty="0"/>
              <a:t>it delineates intravenous thrombosis </a:t>
            </a:r>
            <a:r>
              <a:rPr lang="en-US" sz="1600" b="1" dirty="0" smtClean="0"/>
              <a:t>better hence </a:t>
            </a:r>
            <a:r>
              <a:rPr lang="en-US" sz="1600" b="1" dirty="0"/>
              <a:t>this investigation is very useful in a </a:t>
            </a:r>
            <a:r>
              <a:rPr lang="en-US" sz="1600" b="1" dirty="0" smtClean="0"/>
              <a:t>condition like </a:t>
            </a:r>
            <a:r>
              <a:rPr lang="en-US" sz="1600" b="1" dirty="0"/>
              <a:t>Budd e Chiari syndrome.</a:t>
            </a:r>
          </a:p>
          <a:p>
            <a:pPr marL="0" indent="0">
              <a:buNone/>
            </a:pPr>
            <a:endParaRPr lang="en-US" sz="1600" dirty="0"/>
          </a:p>
        </p:txBody>
      </p:sp>
    </p:spTree>
    <p:extLst>
      <p:ext uri="{BB962C8B-B14F-4D97-AF65-F5344CB8AC3E}">
        <p14:creationId xmlns:p14="http://schemas.microsoft.com/office/powerpoint/2010/main" val="3484522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r>
              <a:rPr lang="en-US" sz="1400" dirty="0" smtClean="0"/>
              <a:t> </a:t>
            </a:r>
            <a:endParaRPr lang="en-US" sz="1400" dirty="0" smtClean="0"/>
          </a:p>
          <a:p>
            <a:pPr marL="0" indent="0">
              <a:buNone/>
            </a:pPr>
            <a:r>
              <a:rPr lang="en-US" sz="1400" b="1" dirty="0" smtClean="0">
                <a:solidFill>
                  <a:srgbClr val="FF0000"/>
                </a:solidFill>
              </a:rPr>
              <a:t>2</a:t>
            </a:r>
            <a:r>
              <a:rPr lang="en-US" sz="1400" b="1" dirty="0">
                <a:solidFill>
                  <a:srgbClr val="FF0000"/>
                </a:solidFill>
              </a:rPr>
              <a:t>. In an emergency </a:t>
            </a:r>
            <a:r>
              <a:rPr lang="en-US" sz="1400" b="1" dirty="0" smtClean="0">
                <a:solidFill>
                  <a:srgbClr val="FF0000"/>
                </a:solidFill>
              </a:rPr>
              <a:t>situation:</a:t>
            </a:r>
          </a:p>
          <a:p>
            <a:pPr marL="0" indent="0">
              <a:buNone/>
            </a:pPr>
            <a:endParaRPr lang="en-US" sz="1400" dirty="0"/>
          </a:p>
          <a:p>
            <a:pPr>
              <a:buFont typeface="Wingdings" panose="05000000000000000000" pitchFamily="2" charset="2"/>
              <a:buChar char="Ø"/>
            </a:pPr>
            <a:endParaRPr lang="en-US" sz="1400" b="1" dirty="0" smtClean="0">
              <a:solidFill>
                <a:srgbClr val="FF0000"/>
              </a:solidFill>
            </a:endParaRPr>
          </a:p>
          <a:p>
            <a:pPr>
              <a:buFont typeface="Wingdings" panose="05000000000000000000" pitchFamily="2" charset="2"/>
              <a:buChar char="Ø"/>
            </a:pPr>
            <a:endParaRPr lang="en-US" sz="1400" b="1" dirty="0">
              <a:solidFill>
                <a:srgbClr val="FF0000"/>
              </a:solidFill>
            </a:endParaRPr>
          </a:p>
          <a:p>
            <a:pPr>
              <a:buFont typeface="Wingdings" panose="05000000000000000000" pitchFamily="2" charset="2"/>
              <a:buChar char="Ø"/>
            </a:pPr>
            <a:endParaRPr lang="en-US" sz="1400" b="1" dirty="0" smtClean="0">
              <a:solidFill>
                <a:srgbClr val="FF0000"/>
              </a:solidFill>
            </a:endParaRPr>
          </a:p>
          <a:p>
            <a:pPr>
              <a:buFont typeface="Wingdings" panose="05000000000000000000" pitchFamily="2" charset="2"/>
              <a:buChar char="Ø"/>
            </a:pPr>
            <a:r>
              <a:rPr lang="en-US" sz="1400" b="1" dirty="0" smtClean="0">
                <a:solidFill>
                  <a:srgbClr val="FF0000"/>
                </a:solidFill>
              </a:rPr>
              <a:t>Clinical </a:t>
            </a:r>
            <a:r>
              <a:rPr lang="en-US" sz="1400" b="1" dirty="0">
                <a:solidFill>
                  <a:srgbClr val="FF0000"/>
                </a:solidFill>
              </a:rPr>
              <a:t>examination </a:t>
            </a:r>
            <a:r>
              <a:rPr lang="en-US" sz="1400" b="1" dirty="0"/>
              <a:t>for splenomegaly is sometimes </a:t>
            </a:r>
            <a:r>
              <a:rPr lang="en-US" sz="1400" b="1" dirty="0" smtClean="0"/>
              <a:t>more than </a:t>
            </a:r>
            <a:r>
              <a:rPr lang="en-US" sz="1400" b="1" dirty="0"/>
              <a:t>enough in a situation of massive GI bleeding, to </a:t>
            </a:r>
            <a:r>
              <a:rPr lang="en-US" sz="1400" b="1" dirty="0" smtClean="0"/>
              <a:t>diagnose PHT.</a:t>
            </a:r>
          </a:p>
          <a:p>
            <a:pPr>
              <a:buFont typeface="Wingdings" panose="05000000000000000000" pitchFamily="2" charset="2"/>
              <a:buChar char="Ø"/>
            </a:pPr>
            <a:endParaRPr lang="en-US" sz="1400" b="1" dirty="0"/>
          </a:p>
          <a:p>
            <a:pPr>
              <a:buFont typeface="Wingdings" panose="05000000000000000000" pitchFamily="2" charset="2"/>
              <a:buChar char="q"/>
            </a:pPr>
            <a:r>
              <a:rPr lang="en-US" sz="1400" b="1" dirty="0"/>
              <a:t>a. </a:t>
            </a:r>
            <a:r>
              <a:rPr lang="en-US" sz="1400" b="1" dirty="0">
                <a:solidFill>
                  <a:srgbClr val="FF0000"/>
                </a:solidFill>
              </a:rPr>
              <a:t>Upper GI endoscopy </a:t>
            </a:r>
            <a:r>
              <a:rPr lang="en-US" sz="1400" b="1" dirty="0"/>
              <a:t>is required more as a </a:t>
            </a:r>
            <a:r>
              <a:rPr lang="en-US" sz="1400" b="1" dirty="0" smtClean="0"/>
              <a:t>therapeutic procedure </a:t>
            </a:r>
            <a:r>
              <a:rPr lang="en-US" sz="1400" b="1" dirty="0"/>
              <a:t>than a diagnostic procedure in such conditions</a:t>
            </a:r>
            <a:r>
              <a:rPr lang="en-US" sz="1400" b="1" dirty="0" smtClean="0"/>
              <a:t>.</a:t>
            </a:r>
          </a:p>
          <a:p>
            <a:pPr marL="0" indent="0">
              <a:buNone/>
            </a:pPr>
            <a:endParaRPr lang="en-US" sz="1400" b="1" dirty="0"/>
          </a:p>
          <a:p>
            <a:pPr>
              <a:buFont typeface="Wingdings" panose="05000000000000000000" pitchFamily="2" charset="2"/>
              <a:buChar char="q"/>
            </a:pPr>
            <a:r>
              <a:rPr lang="en-US" sz="1400" b="1" dirty="0"/>
              <a:t>b. </a:t>
            </a:r>
            <a:r>
              <a:rPr lang="en-US" sz="1400" b="1" dirty="0">
                <a:solidFill>
                  <a:srgbClr val="FF0000"/>
                </a:solidFill>
              </a:rPr>
              <a:t>Liver function tests </a:t>
            </a:r>
            <a:r>
              <a:rPr lang="en-US" sz="1400" b="1" dirty="0"/>
              <a:t>are required to assess condition of </a:t>
            </a:r>
            <a:r>
              <a:rPr lang="en-US" sz="1400" b="1" dirty="0" smtClean="0"/>
              <a:t>liver to </a:t>
            </a:r>
            <a:r>
              <a:rPr lang="en-US" sz="1400" b="1" dirty="0"/>
              <a:t>differentiate from </a:t>
            </a:r>
            <a:r>
              <a:rPr lang="en-US" sz="1400" b="1" dirty="0" smtClean="0"/>
              <a:t>cirrhotics</a:t>
            </a:r>
          </a:p>
          <a:p>
            <a:pPr marL="0" indent="0">
              <a:buNone/>
            </a:pPr>
            <a:endParaRPr lang="en-US" sz="1400" b="1" dirty="0"/>
          </a:p>
          <a:p>
            <a:pPr>
              <a:buFont typeface="Wingdings" panose="05000000000000000000" pitchFamily="2" charset="2"/>
              <a:buChar char="q"/>
            </a:pPr>
            <a:r>
              <a:rPr lang="en-US" sz="1400" b="1" dirty="0"/>
              <a:t>c. </a:t>
            </a:r>
            <a:r>
              <a:rPr lang="en-US" sz="1400" b="1" dirty="0">
                <a:solidFill>
                  <a:srgbClr val="FF0000"/>
                </a:solidFill>
              </a:rPr>
              <a:t>USG abdomen </a:t>
            </a:r>
            <a:r>
              <a:rPr lang="en-US" sz="1400" b="1" dirty="0"/>
              <a:t>as a quick bedside assessment of liver </a:t>
            </a:r>
            <a:r>
              <a:rPr lang="en-US" sz="1400" b="1" dirty="0" smtClean="0"/>
              <a:t>and portal </a:t>
            </a:r>
            <a:r>
              <a:rPr lang="en-US" sz="1400" b="1" dirty="0"/>
              <a:t>venous system is quite informative and should be</a:t>
            </a:r>
          </a:p>
          <a:p>
            <a:pPr marL="0" indent="0">
              <a:buNone/>
            </a:pPr>
            <a:r>
              <a:rPr lang="en-US" sz="1400" b="1" dirty="0"/>
              <a:t>done</a:t>
            </a:r>
          </a:p>
        </p:txBody>
      </p:sp>
    </p:spTree>
    <p:extLst>
      <p:ext uri="{BB962C8B-B14F-4D97-AF65-F5344CB8AC3E}">
        <p14:creationId xmlns:p14="http://schemas.microsoft.com/office/powerpoint/2010/main" val="1115250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400" b="1" dirty="0" smtClean="0"/>
          </a:p>
          <a:p>
            <a:pPr marL="0" indent="0">
              <a:buNone/>
            </a:pPr>
            <a:endParaRPr lang="en-US" sz="1400" b="1" dirty="0"/>
          </a:p>
          <a:p>
            <a:pPr marL="0" indent="0">
              <a:buNone/>
            </a:pPr>
            <a:r>
              <a:rPr lang="en-US" sz="1400" b="1" dirty="0" smtClean="0">
                <a:solidFill>
                  <a:srgbClr val="FF0000"/>
                </a:solidFill>
              </a:rPr>
              <a:t>Management </a:t>
            </a:r>
            <a:endParaRPr lang="en-US" sz="1400" b="1" dirty="0" smtClean="0">
              <a:solidFill>
                <a:srgbClr val="FF0000"/>
              </a:solidFill>
            </a:endParaRPr>
          </a:p>
          <a:p>
            <a:pPr marL="0" indent="0">
              <a:buNone/>
            </a:pPr>
            <a:endParaRPr lang="en-US" sz="1400" dirty="0"/>
          </a:p>
          <a:p>
            <a:pPr marL="0" indent="0">
              <a:buNone/>
            </a:pPr>
            <a:r>
              <a:rPr lang="en-US" sz="1400" b="1" dirty="0">
                <a:solidFill>
                  <a:srgbClr val="0070C0"/>
                </a:solidFill>
              </a:rPr>
              <a:t>Mere presence of PHT is not an indication for an </a:t>
            </a:r>
            <a:r>
              <a:rPr lang="en-US" sz="1400" b="1" dirty="0" smtClean="0">
                <a:solidFill>
                  <a:srgbClr val="0070C0"/>
                </a:solidFill>
              </a:rPr>
              <a:t>active treatment </a:t>
            </a:r>
            <a:r>
              <a:rPr lang="en-US" sz="1400" b="1" dirty="0">
                <a:solidFill>
                  <a:srgbClr val="0070C0"/>
                </a:solidFill>
              </a:rPr>
              <a:t>other than simple supportive </a:t>
            </a:r>
            <a:r>
              <a:rPr lang="en-US" sz="1400" b="1" dirty="0" smtClean="0">
                <a:solidFill>
                  <a:srgbClr val="0070C0"/>
                </a:solidFill>
              </a:rPr>
              <a:t>measures</a:t>
            </a:r>
            <a:r>
              <a:rPr lang="en-US" sz="1400" b="1" dirty="0" smtClean="0">
                <a:solidFill>
                  <a:srgbClr val="0070C0"/>
                </a:solidFill>
              </a:rPr>
              <a:t>, and this include :</a:t>
            </a:r>
            <a:endParaRPr lang="en-US" sz="1400" b="1" dirty="0" smtClean="0">
              <a:solidFill>
                <a:srgbClr val="0070C0"/>
              </a:solidFill>
            </a:endParaRPr>
          </a:p>
          <a:p>
            <a:pPr marL="0" indent="0">
              <a:buNone/>
            </a:pPr>
            <a:endParaRPr lang="en-US" sz="1400" b="1" dirty="0">
              <a:solidFill>
                <a:srgbClr val="0070C0"/>
              </a:solidFill>
            </a:endParaRPr>
          </a:p>
          <a:p>
            <a:pPr>
              <a:buFont typeface="Wingdings" panose="05000000000000000000" pitchFamily="2" charset="2"/>
              <a:buChar char="Ø"/>
            </a:pPr>
            <a:r>
              <a:rPr lang="en-US" sz="1400" b="1" dirty="0"/>
              <a:t>Treatment of Acute upper gastrointestinal haemorrhage from gastrooesophageal varices </a:t>
            </a:r>
            <a:r>
              <a:rPr lang="en-US" sz="1400" b="1" dirty="0"/>
              <a:t> </a:t>
            </a:r>
            <a:r>
              <a:rPr lang="en-US" sz="1400" b="1" dirty="0" smtClean="0"/>
              <a:t>and portal hypertensive gastropathy</a:t>
            </a:r>
          </a:p>
          <a:p>
            <a:pPr>
              <a:buFont typeface="Wingdings" panose="05000000000000000000" pitchFamily="2" charset="2"/>
              <a:buChar char="Ø"/>
            </a:pPr>
            <a:r>
              <a:rPr lang="en-US" sz="1400" b="1" dirty="0" smtClean="0"/>
              <a:t>Treatment of ascites</a:t>
            </a:r>
          </a:p>
          <a:p>
            <a:pPr>
              <a:buFont typeface="Wingdings" panose="05000000000000000000" pitchFamily="2" charset="2"/>
              <a:buChar char="Ø"/>
            </a:pPr>
            <a:r>
              <a:rPr lang="en-US" sz="1400" b="1" dirty="0" smtClean="0"/>
              <a:t>Treatment of hypersplenism</a:t>
            </a:r>
          </a:p>
          <a:p>
            <a:pPr>
              <a:buFont typeface="Wingdings" panose="05000000000000000000" pitchFamily="2" charset="2"/>
              <a:buChar char="Ø"/>
            </a:pPr>
            <a:r>
              <a:rPr lang="en-US" sz="1400" b="1" dirty="0" smtClean="0"/>
              <a:t>Treatment of portosystemic encephalopathy</a:t>
            </a:r>
          </a:p>
          <a:p>
            <a:pPr>
              <a:buFont typeface="Wingdings" panose="05000000000000000000" pitchFamily="2" charset="2"/>
              <a:buChar char="Ø"/>
            </a:pPr>
            <a:r>
              <a:rPr lang="en-US" sz="1400" b="1" dirty="0" smtClean="0"/>
              <a:t>Liver transplant in cirrhotic patient </a:t>
            </a:r>
            <a:endParaRPr lang="en-US" sz="1400" b="1" dirty="0" smtClean="0"/>
          </a:p>
          <a:p>
            <a:pPr>
              <a:buFont typeface="Wingdings" panose="05000000000000000000" pitchFamily="2" charset="2"/>
              <a:buChar char="Ø"/>
            </a:pPr>
            <a:endParaRPr lang="en-US" sz="1400" b="1" dirty="0"/>
          </a:p>
          <a:p>
            <a:pPr>
              <a:buFont typeface="Wingdings" panose="05000000000000000000" pitchFamily="2" charset="2"/>
              <a:buChar char="q"/>
            </a:pPr>
            <a:r>
              <a:rPr lang="en-US" sz="1400" b="1" dirty="0">
                <a:solidFill>
                  <a:srgbClr val="FF0000"/>
                </a:solidFill>
              </a:rPr>
              <a:t>Primary prevention of variceal </a:t>
            </a:r>
            <a:r>
              <a:rPr lang="en-US" sz="1400" b="1" dirty="0" smtClean="0">
                <a:solidFill>
                  <a:srgbClr val="FF0000"/>
                </a:solidFill>
              </a:rPr>
              <a:t>bleeding:</a:t>
            </a:r>
          </a:p>
          <a:p>
            <a:pPr marL="0" indent="0">
              <a:buNone/>
            </a:pPr>
            <a:endParaRPr lang="en-US" sz="1400" b="1" dirty="0"/>
          </a:p>
          <a:p>
            <a:pPr marL="0" indent="0">
              <a:buNone/>
            </a:pPr>
            <a:r>
              <a:rPr lang="en-US" sz="1400" b="1" dirty="0" smtClean="0">
                <a:solidFill>
                  <a:srgbClr val="0070C0"/>
                </a:solidFill>
              </a:rPr>
              <a:t>if </a:t>
            </a:r>
            <a:r>
              <a:rPr lang="en-US" sz="1400" b="1" dirty="0">
                <a:solidFill>
                  <a:srgbClr val="0070C0"/>
                </a:solidFill>
              </a:rPr>
              <a:t>non-bleeding varices are </a:t>
            </a:r>
            <a:r>
              <a:rPr lang="en-US" sz="1400" b="1" dirty="0" smtClean="0">
                <a:solidFill>
                  <a:srgbClr val="0070C0"/>
                </a:solidFill>
              </a:rPr>
              <a:t>identified </a:t>
            </a:r>
            <a:r>
              <a:rPr lang="en-US" sz="1400" b="1" dirty="0">
                <a:solidFill>
                  <a:srgbClr val="0070C0"/>
                </a:solidFill>
              </a:rPr>
              <a:t>at </a:t>
            </a:r>
            <a:r>
              <a:rPr lang="en-US" sz="1400" b="1" dirty="0" smtClean="0">
                <a:solidFill>
                  <a:srgbClr val="0070C0"/>
                </a:solidFill>
              </a:rPr>
              <a:t>endoscopy:</a:t>
            </a:r>
          </a:p>
          <a:p>
            <a:pPr>
              <a:buFont typeface="Wingdings" panose="05000000000000000000" pitchFamily="2" charset="2"/>
              <a:buChar char="§"/>
            </a:pPr>
            <a:r>
              <a:rPr lang="en-US" sz="1400" b="1" dirty="0" smtClean="0"/>
              <a:t> </a:t>
            </a:r>
            <a:r>
              <a:rPr lang="el-GR" sz="1400" b="1" dirty="0"/>
              <a:t>β-</a:t>
            </a:r>
            <a:r>
              <a:rPr lang="en-US" sz="1400" b="1" dirty="0" smtClean="0"/>
              <a:t>adrenoceptor antagonist (</a:t>
            </a:r>
            <a:r>
              <a:rPr lang="el-GR" sz="1400" b="1" dirty="0" smtClean="0"/>
              <a:t>β-</a:t>
            </a:r>
            <a:r>
              <a:rPr lang="en-US" sz="1400" b="1" dirty="0" smtClean="0"/>
              <a:t>blocker) therapy with propranolol (80–160 mg/ day</a:t>
            </a:r>
            <a:r>
              <a:rPr lang="en-US" sz="1400" b="1" dirty="0"/>
              <a:t>) or nadolol (40–240 mg/day) is effective in reducing </a:t>
            </a:r>
            <a:r>
              <a:rPr lang="en-US" sz="1400" b="1" dirty="0" smtClean="0"/>
              <a:t>portal venous pressure.</a:t>
            </a:r>
          </a:p>
          <a:p>
            <a:pPr marL="0" indent="0">
              <a:buNone/>
            </a:pPr>
            <a:endParaRPr lang="en-US" sz="1400" b="1" dirty="0"/>
          </a:p>
          <a:p>
            <a:pPr marL="0" indent="0">
              <a:buNone/>
            </a:pPr>
            <a:r>
              <a:rPr lang="en-US" sz="1400" b="1" dirty="0"/>
              <a:t>Carvedilol, a </a:t>
            </a:r>
            <a:r>
              <a:rPr lang="en-US" sz="1400" b="1" dirty="0" smtClean="0"/>
              <a:t>non-</a:t>
            </a:r>
            <a:r>
              <a:rPr lang="en-US" sz="1400" b="1" dirty="0" err="1" smtClean="0"/>
              <a:t>cardioselective</a:t>
            </a:r>
            <a:r>
              <a:rPr lang="en-US" sz="1400" b="1" dirty="0" smtClean="0"/>
              <a:t> vasodilating </a:t>
            </a:r>
            <a:r>
              <a:rPr lang="en-US" sz="1400" b="1" dirty="0"/>
              <a:t>β-blocker, is also effective and may be better tolerated</a:t>
            </a:r>
          </a:p>
          <a:p>
            <a:pPr marL="0" indent="0">
              <a:buNone/>
            </a:pPr>
            <a:r>
              <a:rPr lang="en-US" sz="1400" b="1" dirty="0"/>
              <a:t>at doses of 6.25–12.5 mg/day</a:t>
            </a:r>
            <a:r>
              <a:rPr lang="en-US" sz="1400" b="1" dirty="0" smtClean="0"/>
              <a:t>)</a:t>
            </a:r>
          </a:p>
          <a:p>
            <a:pPr marL="0" indent="0">
              <a:buNone/>
            </a:pPr>
            <a:endParaRPr lang="en-US" sz="1400" b="1" dirty="0"/>
          </a:p>
          <a:p>
            <a:pPr>
              <a:buFont typeface="Wingdings" panose="05000000000000000000" pitchFamily="2" charset="2"/>
              <a:buChar char="§"/>
            </a:pPr>
            <a:r>
              <a:rPr lang="en-US" sz="1400" b="1" dirty="0" smtClean="0"/>
              <a:t>Endoscopic variceal band ligation</a:t>
            </a:r>
          </a:p>
          <a:p>
            <a:pPr marL="0" indent="0">
              <a:buNone/>
            </a:pPr>
            <a:endParaRPr lang="en-US" sz="1400" dirty="0"/>
          </a:p>
        </p:txBody>
      </p:sp>
    </p:spTree>
    <p:extLst>
      <p:ext uri="{BB962C8B-B14F-4D97-AF65-F5344CB8AC3E}">
        <p14:creationId xmlns:p14="http://schemas.microsoft.com/office/powerpoint/2010/main" val="2456984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400" b="1" dirty="0" smtClean="0">
              <a:solidFill>
                <a:srgbClr val="FF0000"/>
              </a:solidFill>
            </a:endParaRPr>
          </a:p>
          <a:p>
            <a:pPr marL="0" indent="0">
              <a:buNone/>
            </a:pPr>
            <a:endParaRPr lang="en-US" sz="1400" b="1" dirty="0">
              <a:solidFill>
                <a:srgbClr val="FF0000"/>
              </a:solidFill>
            </a:endParaRPr>
          </a:p>
          <a:p>
            <a:pPr marL="0" indent="0">
              <a:buNone/>
            </a:pPr>
            <a:r>
              <a:rPr lang="en-US" sz="1400" b="1" dirty="0" smtClean="0">
                <a:solidFill>
                  <a:srgbClr val="FF0000"/>
                </a:solidFill>
              </a:rPr>
              <a:t>Management </a:t>
            </a:r>
            <a:r>
              <a:rPr lang="en-US" sz="1400" b="1" dirty="0">
                <a:solidFill>
                  <a:srgbClr val="FF0000"/>
                </a:solidFill>
              </a:rPr>
              <a:t>of acute variceal </a:t>
            </a:r>
            <a:r>
              <a:rPr lang="en-US" sz="1400" b="1" dirty="0" smtClean="0">
                <a:solidFill>
                  <a:srgbClr val="FF0000"/>
                </a:solidFill>
              </a:rPr>
              <a:t>bleeding:</a:t>
            </a:r>
          </a:p>
          <a:p>
            <a:pPr marL="0" indent="0">
              <a:buNone/>
            </a:pPr>
            <a:endParaRPr lang="en-US" sz="1400" dirty="0"/>
          </a:p>
          <a:p>
            <a:pPr>
              <a:buFont typeface="Wingdings" panose="05000000000000000000" pitchFamily="2" charset="2"/>
              <a:buChar char="Ø"/>
            </a:pPr>
            <a:r>
              <a:rPr lang="en-US" sz="1400" b="1" dirty="0" smtClean="0"/>
              <a:t>Rescistation with blood and plasma</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a:t>
            </a:r>
            <a:r>
              <a:rPr lang="en-US" sz="1400" b="1" dirty="0" smtClean="0"/>
              <a:t>source of </a:t>
            </a:r>
            <a:r>
              <a:rPr lang="en-US" sz="1400" b="1" dirty="0"/>
              <a:t>bleeding should always be </a:t>
            </a:r>
            <a:r>
              <a:rPr lang="en-US" sz="1400" b="1" dirty="0" smtClean="0"/>
              <a:t>confirmed </a:t>
            </a:r>
            <a:r>
              <a:rPr lang="en-US" sz="1400" b="1" dirty="0"/>
              <a:t>by endoscopy </a:t>
            </a:r>
            <a:r>
              <a:rPr lang="en-US" sz="1400" b="1" dirty="0" smtClean="0"/>
              <a:t>because about </a:t>
            </a:r>
            <a:r>
              <a:rPr lang="en-US" sz="1400" b="1" dirty="0"/>
              <a:t>20% of patients are bleeding from non-variceal </a:t>
            </a:r>
            <a:r>
              <a:rPr lang="en-US" sz="1400" b="1" dirty="0" smtClean="0"/>
              <a:t>lesions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All patients with </a:t>
            </a:r>
            <a:r>
              <a:rPr lang="en-US" sz="1400" b="1" dirty="0" smtClean="0"/>
              <a:t>cirrhosis and </a:t>
            </a:r>
            <a:r>
              <a:rPr lang="en-US" sz="1400" b="1" dirty="0"/>
              <a:t>gastrointestinal bleeding should receive prophylactic </a:t>
            </a:r>
            <a:r>
              <a:rPr lang="en-US" sz="1400" b="1" dirty="0" smtClean="0"/>
              <a:t>broad spectrum </a:t>
            </a:r>
            <a:r>
              <a:rPr lang="en-US" sz="1400" b="1" dirty="0"/>
              <a:t>antibiotics, such as oral ciproﬂoxacin or </a:t>
            </a:r>
            <a:r>
              <a:rPr lang="en-US" sz="1400" b="1" dirty="0" smtClean="0"/>
              <a:t>intravenous cephalosporin </a:t>
            </a:r>
            <a:r>
              <a:rPr lang="en-US" sz="1400" b="1" dirty="0"/>
              <a:t>or piperacillin/</a:t>
            </a:r>
            <a:r>
              <a:rPr lang="en-US" sz="1400" b="1" dirty="0" err="1"/>
              <a:t>tazobactam</a:t>
            </a:r>
            <a:r>
              <a:rPr lang="en-US" sz="1400" b="1" dirty="0"/>
              <a:t>, because sepsis </a:t>
            </a:r>
            <a:r>
              <a:rPr lang="en-US" sz="1400" b="1" dirty="0" smtClean="0"/>
              <a:t>is common </a:t>
            </a:r>
            <a:r>
              <a:rPr lang="en-US" sz="1400" b="1" dirty="0"/>
              <a:t>and treatment with antibiotics improves </a:t>
            </a:r>
            <a:r>
              <a:rPr lang="en-US" sz="1400" b="1" dirty="0" smtClean="0"/>
              <a:t>outcomes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measures used to control acute variceal bleeding </a:t>
            </a:r>
            <a:r>
              <a:rPr lang="en-US" sz="1400" b="1" dirty="0" smtClean="0"/>
              <a:t>include:</a:t>
            </a:r>
          </a:p>
          <a:p>
            <a:pPr>
              <a:buFont typeface="Wingdings" panose="05000000000000000000" pitchFamily="2" charset="2"/>
              <a:buChar char="§"/>
            </a:pPr>
            <a:r>
              <a:rPr lang="en-US" sz="1400" b="1" dirty="0" smtClean="0"/>
              <a:t> vasoactive </a:t>
            </a:r>
            <a:r>
              <a:rPr lang="en-US" sz="1400" b="1" dirty="0"/>
              <a:t>medications (e.g. terlipressin</a:t>
            </a:r>
            <a:r>
              <a:rPr lang="en-US" sz="1400" b="1" dirty="0" smtClean="0"/>
              <a:t>)</a:t>
            </a:r>
          </a:p>
          <a:p>
            <a:pPr>
              <a:buFont typeface="Wingdings" panose="05000000000000000000" pitchFamily="2" charset="2"/>
              <a:buChar char="§"/>
            </a:pPr>
            <a:r>
              <a:rPr lang="en-US" sz="1400" b="1" dirty="0" smtClean="0"/>
              <a:t> </a:t>
            </a:r>
            <a:r>
              <a:rPr lang="en-US" sz="1400" b="1" dirty="0"/>
              <a:t>endoscopic </a:t>
            </a:r>
            <a:r>
              <a:rPr lang="en-US" sz="1400" b="1" dirty="0" smtClean="0"/>
              <a:t>therapy (banding </a:t>
            </a:r>
            <a:r>
              <a:rPr lang="en-US" sz="1400" b="1" dirty="0"/>
              <a:t>or </a:t>
            </a:r>
            <a:r>
              <a:rPr lang="en-US" sz="1400" b="1" dirty="0" smtClean="0"/>
              <a:t>sclerotherapy)</a:t>
            </a:r>
          </a:p>
          <a:p>
            <a:pPr>
              <a:buFont typeface="Wingdings" panose="05000000000000000000" pitchFamily="2" charset="2"/>
              <a:buChar char="§"/>
            </a:pPr>
            <a:r>
              <a:rPr lang="en-US" sz="1400" b="1" dirty="0" smtClean="0"/>
              <a:t>balloon </a:t>
            </a:r>
            <a:r>
              <a:rPr lang="en-US" sz="1400" b="1" dirty="0"/>
              <a:t>tamponade, TIPSS </a:t>
            </a:r>
            <a:r>
              <a:rPr lang="en-US" sz="1400" b="1" dirty="0" smtClean="0"/>
              <a:t>and</a:t>
            </a:r>
            <a:endParaRPr lang="en-US" sz="1400" b="1" dirty="0"/>
          </a:p>
          <a:p>
            <a:pPr>
              <a:buFont typeface="Wingdings" panose="05000000000000000000" pitchFamily="2" charset="2"/>
              <a:buChar char="§"/>
            </a:pPr>
            <a:r>
              <a:rPr lang="en-US" sz="1400" b="1" dirty="0"/>
              <a:t>rarely, oesophageal </a:t>
            </a:r>
            <a:r>
              <a:rPr lang="en-US" sz="1400" b="1" dirty="0" smtClean="0"/>
              <a:t>transection</a:t>
            </a:r>
          </a:p>
          <a:p>
            <a:pPr marL="0" indent="0">
              <a:buNone/>
            </a:pPr>
            <a:endParaRPr lang="en-US" sz="1400" b="1" dirty="0"/>
          </a:p>
          <a:p>
            <a:pPr>
              <a:buFont typeface="Wingdings" panose="05000000000000000000" pitchFamily="2" charset="2"/>
              <a:buChar char="Ø"/>
            </a:pPr>
            <a:r>
              <a:rPr lang="en-US" sz="1400" b="1" dirty="0"/>
              <a:t>Proton pump inhibitor </a:t>
            </a:r>
            <a:r>
              <a:rPr lang="en-US" sz="1400" b="1" dirty="0" smtClean="0"/>
              <a:t>to </a:t>
            </a:r>
            <a:r>
              <a:rPr lang="en-US" sz="1400" b="1" dirty="0"/>
              <a:t>prevent peptic </a:t>
            </a:r>
            <a:r>
              <a:rPr lang="en-US" sz="1400" b="1" dirty="0" smtClean="0"/>
              <a:t>ulcer</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Phosphate enema </a:t>
            </a:r>
            <a:r>
              <a:rPr lang="en-US" sz="1400" b="1" dirty="0" smtClean="0"/>
              <a:t>and/or lactulose </a:t>
            </a:r>
            <a:r>
              <a:rPr lang="en-US" sz="1400" b="1" dirty="0"/>
              <a:t>t</a:t>
            </a:r>
            <a:r>
              <a:rPr lang="en-US" sz="1400" b="1" dirty="0" smtClean="0"/>
              <a:t>o </a:t>
            </a:r>
            <a:r>
              <a:rPr lang="en-US" sz="1400" b="1" dirty="0"/>
              <a:t>prevent hepatic encephalopathy</a:t>
            </a:r>
          </a:p>
        </p:txBody>
      </p:sp>
    </p:spTree>
    <p:extLst>
      <p:ext uri="{BB962C8B-B14F-4D97-AF65-F5344CB8AC3E}">
        <p14:creationId xmlns:p14="http://schemas.microsoft.com/office/powerpoint/2010/main" val="1548132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b="1" dirty="0" smtClean="0">
                <a:solidFill>
                  <a:srgbClr val="FF0000"/>
                </a:solidFill>
              </a:rPr>
              <a:t>Secondary </a:t>
            </a:r>
            <a:r>
              <a:rPr lang="en-US" sz="1400" b="1" dirty="0">
                <a:solidFill>
                  <a:srgbClr val="FF0000"/>
                </a:solidFill>
              </a:rPr>
              <a:t>prevention of variceal </a:t>
            </a:r>
            <a:r>
              <a:rPr lang="en-US" sz="1400" b="1" dirty="0" smtClean="0">
                <a:solidFill>
                  <a:srgbClr val="FF0000"/>
                </a:solidFill>
              </a:rPr>
              <a:t>bleeding</a:t>
            </a:r>
            <a:r>
              <a:rPr lang="en-US" sz="1400" b="1" dirty="0" smtClean="0">
                <a:solidFill>
                  <a:srgbClr val="FF0000"/>
                </a:solidFill>
              </a:rPr>
              <a:t>:</a:t>
            </a:r>
          </a:p>
          <a:p>
            <a:pPr marL="0" indent="0">
              <a:buNone/>
            </a:pPr>
            <a:endParaRPr lang="en-US" sz="1400" b="1" dirty="0">
              <a:solidFill>
                <a:srgbClr val="FF0000"/>
              </a:solidFill>
            </a:endParaRPr>
          </a:p>
          <a:p>
            <a:pPr marL="0" indent="0">
              <a:buNone/>
            </a:pPr>
            <a:endParaRPr lang="en-US" sz="1400" b="1" dirty="0" smtClean="0">
              <a:solidFill>
                <a:srgbClr val="FF0000"/>
              </a:solidFill>
            </a:endParaRPr>
          </a:p>
          <a:p>
            <a:pPr marL="0" indent="0">
              <a:buNone/>
            </a:pPr>
            <a:endParaRPr lang="en-US" sz="1400" dirty="0"/>
          </a:p>
          <a:p>
            <a:pPr>
              <a:buFont typeface="Wingdings" panose="05000000000000000000" pitchFamily="2" charset="2"/>
              <a:buChar char="Ø"/>
            </a:pPr>
            <a:r>
              <a:rPr lang="en-US" sz="1400" b="1" dirty="0"/>
              <a:t>Beta-blockers are used as a secondary measure to </a:t>
            </a:r>
            <a:r>
              <a:rPr lang="en-US" sz="1400" b="1" dirty="0" smtClean="0"/>
              <a:t>prevent recurrent </a:t>
            </a:r>
            <a:r>
              <a:rPr lang="en-US" sz="1400" b="1" dirty="0"/>
              <a:t>variceal </a:t>
            </a:r>
            <a:r>
              <a:rPr lang="en-US" sz="1400" b="1" dirty="0" smtClean="0"/>
              <a:t>bleeding</a:t>
            </a:r>
          </a:p>
          <a:p>
            <a:pPr marL="0" indent="0">
              <a:buNone/>
            </a:pPr>
            <a:endParaRPr lang="en-US" sz="1400" b="1" dirty="0" smtClean="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Following successful </a:t>
            </a:r>
            <a:r>
              <a:rPr lang="en-US" sz="1400" b="1" dirty="0" smtClean="0"/>
              <a:t>endoscopic therapy</a:t>
            </a:r>
            <a:r>
              <a:rPr lang="en-US" sz="1400" b="1" dirty="0"/>
              <a:t>, patients should be entered into an oesophageal </a:t>
            </a:r>
            <a:r>
              <a:rPr lang="en-US" sz="1400" b="1" dirty="0" smtClean="0"/>
              <a:t>banding programme </a:t>
            </a:r>
            <a:r>
              <a:rPr lang="en-US" sz="1400" b="1" dirty="0"/>
              <a:t>with repeated sessions of therapy at </a:t>
            </a:r>
            <a:r>
              <a:rPr lang="en-US" sz="1400" b="1" dirty="0" smtClean="0"/>
              <a:t>12–24-week intervals </a:t>
            </a:r>
            <a:r>
              <a:rPr lang="en-US" sz="1400" b="1" dirty="0"/>
              <a:t>until the varices are </a:t>
            </a:r>
            <a:r>
              <a:rPr lang="en-US" sz="1400" b="1" dirty="0" smtClean="0"/>
              <a:t>obliterated</a:t>
            </a:r>
          </a:p>
          <a:p>
            <a:pPr marL="0" indent="0">
              <a:buNone/>
            </a:pPr>
            <a:endParaRPr lang="en-US" sz="1400" b="1" dirty="0" smtClean="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 In selected </a:t>
            </a:r>
            <a:r>
              <a:rPr lang="en-US" sz="1400" b="1" dirty="0" smtClean="0"/>
              <a:t>individuals, TIPSS </a:t>
            </a:r>
            <a:r>
              <a:rPr lang="en-US" sz="1400" b="1" dirty="0"/>
              <a:t>may also be considered in this </a:t>
            </a:r>
            <a:r>
              <a:rPr lang="en-US" sz="1400" b="1" dirty="0" smtClean="0"/>
              <a:t>setting</a:t>
            </a:r>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smtClean="0"/>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val="1682742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b="1" dirty="0" smtClean="0">
              <a:solidFill>
                <a:srgbClr val="FF0000"/>
              </a:solidFill>
            </a:endParaRPr>
          </a:p>
          <a:p>
            <a:pPr marL="0" indent="0">
              <a:buNone/>
            </a:pPr>
            <a:endParaRPr lang="en-US" sz="1400" b="1" dirty="0">
              <a:solidFill>
                <a:srgbClr val="FF0000"/>
              </a:solidFill>
            </a:endParaRPr>
          </a:p>
          <a:p>
            <a:pPr marL="0" indent="0">
              <a:buNone/>
            </a:pPr>
            <a:r>
              <a:rPr lang="en-US" sz="1400" b="1" dirty="0" smtClean="0">
                <a:solidFill>
                  <a:srgbClr val="FF0000"/>
                </a:solidFill>
              </a:rPr>
              <a:t>Congestive </a:t>
            </a:r>
            <a:r>
              <a:rPr lang="en-US" sz="1400" b="1" dirty="0">
                <a:solidFill>
                  <a:srgbClr val="FF0000"/>
                </a:solidFill>
              </a:rPr>
              <a:t>‘portal hypertensive’ </a:t>
            </a:r>
            <a:r>
              <a:rPr lang="en-US" sz="1400" b="1" dirty="0" smtClean="0">
                <a:solidFill>
                  <a:srgbClr val="FF0000"/>
                </a:solidFill>
              </a:rPr>
              <a:t>gastropathy</a:t>
            </a:r>
            <a:r>
              <a:rPr lang="en-US" sz="1400" b="1" dirty="0" smtClean="0">
                <a:solidFill>
                  <a:srgbClr val="FF0000"/>
                </a:solidFill>
              </a:rPr>
              <a:t>:</a:t>
            </a:r>
          </a:p>
          <a:p>
            <a:pPr marL="0" indent="0">
              <a:buNone/>
            </a:pPr>
            <a:endParaRPr lang="en-US" sz="1400" b="1" dirty="0" smtClean="0">
              <a:solidFill>
                <a:srgbClr val="FF0000"/>
              </a:solidFill>
            </a:endParaRPr>
          </a:p>
          <a:p>
            <a:pPr marL="0" indent="0">
              <a:buNone/>
            </a:pPr>
            <a:endParaRPr lang="en-US" sz="1400" dirty="0"/>
          </a:p>
          <a:p>
            <a:pPr>
              <a:buFont typeface="Wingdings" panose="05000000000000000000" pitchFamily="2" charset="2"/>
              <a:buChar char="Ø"/>
            </a:pPr>
            <a:r>
              <a:rPr lang="en-US" sz="1400" b="1" dirty="0"/>
              <a:t>Long-standing portal hypertension causes chronic </a:t>
            </a:r>
            <a:r>
              <a:rPr lang="en-US" sz="1400" b="1" dirty="0" smtClean="0"/>
              <a:t>gastric congestion</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a:t>
            </a:r>
            <a:r>
              <a:rPr lang="en-US" sz="1400" b="1" dirty="0" smtClean="0"/>
              <a:t>ecognizable </a:t>
            </a:r>
            <a:r>
              <a:rPr lang="en-US" sz="1400" b="1" dirty="0"/>
              <a:t>at endoscopy as </a:t>
            </a:r>
            <a:r>
              <a:rPr lang="en-US" sz="1400" b="1" dirty="0" smtClean="0"/>
              <a:t>multiple areas </a:t>
            </a:r>
            <a:r>
              <a:rPr lang="en-US" sz="1400" b="1" dirty="0"/>
              <a:t>of punctate erythema (‘portal hypertensive </a:t>
            </a:r>
            <a:r>
              <a:rPr lang="en-US" sz="1400" b="1" dirty="0" smtClean="0"/>
              <a:t>gastropathy’ or </a:t>
            </a:r>
            <a:r>
              <a:rPr lang="en-US" sz="1400" b="1" dirty="0"/>
              <a:t>‘snakeskin gastropathy</a:t>
            </a:r>
            <a:r>
              <a:rPr lang="en-US" sz="1400" b="1" dirty="0" smtClean="0"/>
              <a: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Rarely, similar lesions occur </a:t>
            </a:r>
            <a:r>
              <a:rPr lang="en-US" sz="1400" b="1" dirty="0" smtClean="0"/>
              <a:t>more distally </a:t>
            </a:r>
            <a:r>
              <a:rPr lang="en-US" sz="1400" b="1" dirty="0"/>
              <a:t>in the gastrointestinal </a:t>
            </a:r>
            <a:r>
              <a:rPr lang="en-US" sz="1400" b="1" dirty="0" smtClean="0"/>
              <a:t>tract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These areas may </a:t>
            </a:r>
            <a:r>
              <a:rPr lang="en-US" sz="1400" b="1" dirty="0" smtClean="0"/>
              <a:t>become eroded</a:t>
            </a:r>
            <a:r>
              <a:rPr lang="en-US" sz="1400" b="1" dirty="0"/>
              <a:t>, causing bleeding from multiple </a:t>
            </a:r>
            <a:r>
              <a:rPr lang="en-US" sz="1400" b="1" dirty="0" smtClean="0"/>
              <a:t>sites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Acute </a:t>
            </a:r>
            <a:r>
              <a:rPr lang="en-US" sz="1400" b="1" dirty="0" smtClean="0"/>
              <a:t>bleeding can </a:t>
            </a:r>
            <a:r>
              <a:rPr lang="en-US" sz="1400" b="1" dirty="0"/>
              <a:t>occur but repeated minor bleeding causing iron </a:t>
            </a:r>
            <a:r>
              <a:rPr lang="en-US" sz="1400" b="1" dirty="0" smtClean="0"/>
              <a:t>defciency anaemia </a:t>
            </a:r>
            <a:r>
              <a:rPr lang="en-US" sz="1400" b="1" dirty="0"/>
              <a:t>is more common</a:t>
            </a:r>
            <a:r>
              <a:rPr lang="en-US" sz="1400" b="1" dirty="0" smtClean="0"/>
              <a: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Anaemia may be prevented by </a:t>
            </a:r>
            <a:r>
              <a:rPr lang="en-US" sz="1400" b="1" dirty="0" smtClean="0"/>
              <a:t>oral iron </a:t>
            </a:r>
            <a:r>
              <a:rPr lang="en-US" sz="1400" b="1" dirty="0"/>
              <a:t>supplements but repeated blood transfusions can </a:t>
            </a:r>
            <a:r>
              <a:rPr lang="en-US" sz="1400" b="1" dirty="0" smtClean="0"/>
              <a:t>become necessary.</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Reduction of the portal pressure using </a:t>
            </a:r>
            <a:r>
              <a:rPr lang="en-US" sz="1400" b="1" dirty="0" smtClean="0"/>
              <a:t>propranolol (80–160 </a:t>
            </a:r>
            <a:r>
              <a:rPr lang="en-US" sz="1400" b="1" dirty="0"/>
              <a:t>mg/day) is the best initial treatment. If this is ineffective,</a:t>
            </a:r>
          </a:p>
          <a:p>
            <a:pPr marL="0" indent="0">
              <a:buNone/>
            </a:pPr>
            <a:r>
              <a:rPr lang="en-US" sz="1400" b="1" dirty="0"/>
              <a:t>a TIPSS procedure can be </a:t>
            </a:r>
            <a:r>
              <a:rPr lang="en-US" sz="1400" b="1" dirty="0" smtClean="0"/>
              <a:t>undertaken.</a:t>
            </a:r>
          </a:p>
          <a:p>
            <a:pPr marL="0" indent="0">
              <a:buNone/>
            </a:pPr>
            <a:endParaRPr lang="en-US" sz="1400" dirty="0"/>
          </a:p>
          <a:p>
            <a:pPr>
              <a:buFont typeface="Wingdings" panose="05000000000000000000" pitchFamily="2" charset="2"/>
              <a:buChar char="Ø"/>
            </a:pPr>
            <a:endParaRPr lang="en-US" sz="1400" dirty="0"/>
          </a:p>
        </p:txBody>
      </p:sp>
    </p:spTree>
    <p:extLst>
      <p:ext uri="{BB962C8B-B14F-4D97-AF65-F5344CB8AC3E}">
        <p14:creationId xmlns:p14="http://schemas.microsoft.com/office/powerpoint/2010/main" val="9529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600" b="1" dirty="0" smtClean="0"/>
          </a:p>
          <a:p>
            <a:pPr marL="0" indent="0">
              <a:buNone/>
            </a:pPr>
            <a:r>
              <a:rPr lang="en-US" sz="1600" b="1" dirty="0" smtClean="0">
                <a:solidFill>
                  <a:srgbClr val="FF0000"/>
                </a:solidFill>
              </a:rPr>
              <a:t>Manegments of ascites :</a:t>
            </a:r>
          </a:p>
          <a:p>
            <a:pPr marL="0" indent="0">
              <a:buNone/>
            </a:pPr>
            <a:endParaRPr lang="en-US" sz="1600" b="1" dirty="0"/>
          </a:p>
          <a:p>
            <a:pPr>
              <a:buFont typeface="Wingdings" panose="05000000000000000000" pitchFamily="2" charset="2"/>
              <a:buChar char="Ø"/>
            </a:pPr>
            <a:endParaRPr lang="en-US" sz="1600" b="1" dirty="0" smtClean="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Low sodium diet &lt;2 gram /day to more restrictive </a:t>
            </a:r>
            <a:r>
              <a:rPr lang="en-US" sz="1600" b="1" dirty="0"/>
              <a:t>sodium intake of 100 mmol/24 </a:t>
            </a:r>
            <a:r>
              <a:rPr lang="en-US" sz="1600" b="1" dirty="0" smtClean="0"/>
              <a:t>hrs (‘</a:t>
            </a:r>
            <a:r>
              <a:rPr lang="en-US" sz="1600" b="1" dirty="0"/>
              <a:t>no added salt diet’)</a:t>
            </a:r>
            <a:endParaRPr lang="en-US" sz="1600" b="1" dirty="0" smtClean="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Restriction of water intake </a:t>
            </a:r>
            <a:r>
              <a:rPr lang="en-US" sz="1600" b="1" dirty="0" smtClean="0"/>
              <a:t>to 1.0–1.5 </a:t>
            </a:r>
            <a:r>
              <a:rPr lang="en-US" sz="1600" b="1" dirty="0"/>
              <a:t>L/24 </a:t>
            </a:r>
            <a:r>
              <a:rPr lang="en-US" sz="1600" b="1" dirty="0" smtClean="0"/>
              <a:t>hrs. </a:t>
            </a:r>
            <a:r>
              <a:rPr lang="en-US" sz="1600" b="1" dirty="0"/>
              <a:t>is necessary only if the plasma sodium falls</a:t>
            </a:r>
          </a:p>
          <a:p>
            <a:pPr>
              <a:buFont typeface="Wingdings" panose="05000000000000000000" pitchFamily="2" charset="2"/>
              <a:buChar char="Ø"/>
            </a:pPr>
            <a:r>
              <a:rPr lang="en-US" sz="1600" b="1" dirty="0"/>
              <a:t>below 125 mmol/L</a:t>
            </a:r>
            <a:endParaRPr lang="en-US" sz="1600" b="1" dirty="0" smtClean="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Potassium sparing diuretic (spironolactone 100-400 mg/day), loop diuretic (frusemide up to 160mg/day)</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Large volume paracentesis</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TIPPS</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Liver transplant</a:t>
            </a:r>
            <a:endParaRPr lang="en-US" sz="1600" b="1" dirty="0"/>
          </a:p>
        </p:txBody>
      </p:sp>
    </p:spTree>
    <p:extLst>
      <p:ext uri="{BB962C8B-B14F-4D97-AF65-F5344CB8AC3E}">
        <p14:creationId xmlns:p14="http://schemas.microsoft.com/office/powerpoint/2010/main" val="147445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pPr marL="0" indent="0">
              <a:buNone/>
            </a:pPr>
            <a:endParaRPr lang="en-US" sz="1600" dirty="0" smtClean="0"/>
          </a:p>
          <a:p>
            <a:pPr marL="0" indent="0">
              <a:buNone/>
            </a:pPr>
            <a:endParaRPr lang="en-US" sz="1600" dirty="0"/>
          </a:p>
          <a:p>
            <a:pPr marL="0" indent="0">
              <a:buNone/>
            </a:pPr>
            <a:r>
              <a:rPr lang="en-US" sz="1600" b="1" dirty="0" smtClean="0">
                <a:solidFill>
                  <a:srgbClr val="FF0000"/>
                </a:solidFill>
              </a:rPr>
              <a:t>Treatment of hypersplenism :</a:t>
            </a:r>
          </a:p>
          <a:p>
            <a:pPr marL="0" indent="0">
              <a:buNone/>
            </a:pPr>
            <a:endParaRPr lang="en-US" sz="1600" dirty="0"/>
          </a:p>
          <a:p>
            <a:pPr>
              <a:buFont typeface="Wingdings" panose="05000000000000000000" pitchFamily="2" charset="2"/>
              <a:buChar char="Ø"/>
            </a:pPr>
            <a:r>
              <a:rPr lang="en-US" sz="1600" b="1" dirty="0" smtClean="0"/>
              <a:t>Splenectomy if non cirrhotic PHTN</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Splenectomy with shunt procedure if cirrhotic PHTN</a:t>
            </a:r>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smtClean="0"/>
              <a:t>Liver transplant</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133394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rmAutofit/>
          </a:bodyPr>
          <a:lstStyle/>
          <a:p>
            <a:r>
              <a:rPr lang="en-US" sz="2400" b="1" dirty="0" smtClean="0">
                <a:solidFill>
                  <a:srgbClr val="FF0000"/>
                </a:solidFill>
              </a:rPr>
              <a:t>Manegments of portosystemic encephalopathy </a:t>
            </a:r>
            <a:endParaRPr lang="en-US" sz="2400" b="1" dirty="0">
              <a:solidFill>
                <a:srgbClr val="FF0000"/>
              </a:solidFill>
            </a:endParaRPr>
          </a:p>
        </p:txBody>
      </p:sp>
      <p:sp>
        <p:nvSpPr>
          <p:cNvPr id="3" name="Content Placeholder 2"/>
          <p:cNvSpPr>
            <a:spLocks noGrp="1"/>
          </p:cNvSpPr>
          <p:nvPr>
            <p:ph idx="1"/>
          </p:nvPr>
        </p:nvSpPr>
        <p:spPr>
          <a:xfrm>
            <a:off x="76200" y="914400"/>
            <a:ext cx="8991600" cy="5867400"/>
          </a:xfrm>
        </p:spPr>
        <p:txBody>
          <a:bodyPr>
            <a:normAutofit/>
          </a:bodyPr>
          <a:lstStyle/>
          <a:p>
            <a:pPr>
              <a:buFont typeface="Wingdings" panose="05000000000000000000" pitchFamily="2" charset="2"/>
              <a:buChar char="Ø"/>
            </a:pPr>
            <a:endParaRPr lang="en-US" sz="1400" dirty="0" smtClean="0"/>
          </a:p>
          <a:p>
            <a:pPr>
              <a:buFont typeface="Wingdings" panose="05000000000000000000" pitchFamily="2" charset="2"/>
              <a:buChar char="Ø"/>
            </a:pPr>
            <a:endParaRPr lang="en-US" sz="1400" dirty="0"/>
          </a:p>
          <a:p>
            <a:pPr>
              <a:buFont typeface="Wingdings" panose="05000000000000000000" pitchFamily="2" charset="2"/>
              <a:buChar char="Ø"/>
            </a:pPr>
            <a:endParaRPr lang="en-US" sz="1400" b="1" dirty="0" smtClean="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smtClean="0"/>
              <a:t>Treatment of precipitating cause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Dietary protein restriction is rarely needed and </a:t>
            </a:r>
            <a:r>
              <a:rPr lang="en-US" sz="1400" b="1" dirty="0" smtClean="0"/>
              <a:t>is no </a:t>
            </a:r>
            <a:r>
              <a:rPr lang="en-US" sz="1400" b="1" dirty="0"/>
              <a:t>longer recommended as </a:t>
            </a:r>
            <a:r>
              <a:rPr lang="en-US" sz="1400" b="1" dirty="0" smtClean="0"/>
              <a:t>first-line </a:t>
            </a:r>
            <a:r>
              <a:rPr lang="en-US" sz="1400" b="1" dirty="0"/>
              <a:t>treatment because it </a:t>
            </a:r>
            <a:r>
              <a:rPr lang="en-US" sz="1400" b="1" dirty="0" smtClean="0"/>
              <a:t>is unpalatable </a:t>
            </a:r>
            <a:r>
              <a:rPr lang="en-US" sz="1400" b="1" dirty="0"/>
              <a:t>and can lead to a worsening nutritional state </a:t>
            </a:r>
            <a:r>
              <a:rPr lang="en-US" sz="1400" b="1" dirty="0" smtClean="0"/>
              <a:t>in already </a:t>
            </a:r>
            <a:r>
              <a:rPr lang="en-US" sz="1400" b="1" dirty="0"/>
              <a:t>malnourished </a:t>
            </a:r>
            <a:r>
              <a:rPr lang="en-US" sz="1400" b="1" dirty="0" smtClean="0"/>
              <a:t>patients</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suppress the production of neurotoxins by </a:t>
            </a:r>
            <a:r>
              <a:rPr lang="en-US" sz="1400" b="1" dirty="0" smtClean="0"/>
              <a:t>bacteria in </a:t>
            </a:r>
            <a:r>
              <a:rPr lang="en-US" sz="1400" b="1" dirty="0"/>
              <a:t>the </a:t>
            </a:r>
            <a:r>
              <a:rPr lang="en-US" sz="1400" b="1" dirty="0" smtClean="0"/>
              <a:t>bowel with :</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Lactulose (15–30 mL 3 </a:t>
            </a:r>
            <a:r>
              <a:rPr lang="en-US" sz="1400" b="1" dirty="0" smtClean="0"/>
              <a:t>times daily</a:t>
            </a:r>
            <a:r>
              <a:rPr lang="en-US" sz="1400" b="1" dirty="0"/>
              <a:t>) is increased gradually until the bowels are moving </a:t>
            </a:r>
            <a:r>
              <a:rPr lang="en-US" sz="1400" b="1" dirty="0" smtClean="0"/>
              <a:t>twice daily</a:t>
            </a:r>
            <a:r>
              <a:rPr lang="en-US" sz="1400" b="1" dirty="0"/>
              <a:t>. </a:t>
            </a:r>
            <a:endParaRPr lang="en-US" sz="1400" b="1" dirty="0" smtClean="0"/>
          </a:p>
          <a:p>
            <a:pPr>
              <a:buFont typeface="Wingdings" panose="05000000000000000000" pitchFamily="2" charset="2"/>
              <a:buChar char="Ø"/>
            </a:pPr>
            <a:endParaRPr lang="en-US" sz="1400" b="1" dirty="0" smtClean="0"/>
          </a:p>
          <a:p>
            <a:pPr>
              <a:buFont typeface="Wingdings" panose="05000000000000000000" pitchFamily="2" charset="2"/>
              <a:buChar char="Ø"/>
            </a:pPr>
            <a:r>
              <a:rPr lang="en-US" sz="1400" b="1" dirty="0" smtClean="0"/>
              <a:t>Rifaximin (400 </a:t>
            </a:r>
            <a:r>
              <a:rPr lang="en-US" sz="1400" b="1" dirty="0"/>
              <a:t>mg 3 times daily</a:t>
            </a:r>
            <a:r>
              <a:rPr lang="en-US" sz="1400" b="1" dirty="0" smtClean="0"/>
              <a: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smtClean="0"/>
              <a:t>Chronic or </a:t>
            </a:r>
            <a:r>
              <a:rPr lang="en-US" sz="1400" b="1" dirty="0"/>
              <a:t>refractory encephalopathy is one of the main indications </a:t>
            </a:r>
            <a:r>
              <a:rPr lang="en-US" sz="1400" b="1" dirty="0" smtClean="0"/>
              <a:t>for liver </a:t>
            </a:r>
            <a:r>
              <a:rPr lang="en-US" sz="1400" b="1" dirty="0"/>
              <a:t>transplantation</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774170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4876800" cy="1143000"/>
          </a:xfrm>
        </p:spPr>
        <p:txBody>
          <a:bodyPr/>
          <a:lstStyle/>
          <a:p>
            <a:pPr lvl="0">
              <a:spcBef>
                <a:spcPct val="20000"/>
              </a:spcBef>
            </a:pPr>
            <a:r>
              <a:rPr lang="en-US" sz="2000" b="1" dirty="0">
                <a:solidFill>
                  <a:srgbClr val="FF0000"/>
                </a:solidFill>
                <a:ea typeface="+mn-ea"/>
                <a:cs typeface="+mn-cs"/>
              </a:rPr>
              <a:t>Objectives</a:t>
            </a:r>
            <a:r>
              <a:rPr lang="en-US" sz="2000" b="1" dirty="0" smtClean="0">
                <a:solidFill>
                  <a:srgbClr val="FF0000"/>
                </a:solidFill>
                <a:ea typeface="+mn-ea"/>
                <a:cs typeface="+mn-cs"/>
              </a:rPr>
              <a:t>:</a:t>
            </a:r>
            <a:r>
              <a:rPr lang="en-US" sz="2000" b="1" dirty="0">
                <a:solidFill>
                  <a:srgbClr val="FF0000"/>
                </a:solidFill>
                <a:ea typeface="+mn-ea"/>
                <a:cs typeface="+mn-cs"/>
              </a:rPr>
              <a:t/>
            </a:r>
            <a:br>
              <a:rPr lang="en-US" sz="2000" b="1" dirty="0">
                <a:solidFill>
                  <a:srgbClr val="FF0000"/>
                </a:solidFill>
                <a:ea typeface="+mn-ea"/>
                <a:cs typeface="+mn-cs"/>
              </a:rPr>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endParaRPr lang="en-US" sz="1600" dirty="0" smtClean="0"/>
          </a:p>
          <a:p>
            <a:pPr marL="0" indent="0">
              <a:buNone/>
            </a:pPr>
            <a:endParaRPr lang="en-US" sz="1600" dirty="0"/>
          </a:p>
          <a:p>
            <a:pPr marL="0" indent="0">
              <a:buNone/>
            </a:pPr>
            <a:r>
              <a:rPr lang="en-US" sz="1600" b="1" dirty="0" smtClean="0"/>
              <a:t>At the end of this lecture you must know:</a:t>
            </a:r>
          </a:p>
          <a:p>
            <a:pPr marL="0" indent="0">
              <a:buNone/>
            </a:pPr>
            <a:endParaRPr lang="en-US" sz="1600" dirty="0" smtClean="0"/>
          </a:p>
          <a:p>
            <a:pPr marL="0" indent="0">
              <a:buNone/>
            </a:pPr>
            <a:endParaRPr lang="en-US" sz="1600" dirty="0" smtClean="0"/>
          </a:p>
          <a:p>
            <a:pPr marL="0" indent="0">
              <a:buNone/>
            </a:pPr>
            <a:r>
              <a:rPr lang="en-US" sz="1400" b="1" dirty="0" smtClean="0">
                <a:solidFill>
                  <a:srgbClr val="002060"/>
                </a:solidFill>
              </a:rPr>
              <a:t>1.What </a:t>
            </a:r>
            <a:r>
              <a:rPr lang="en-US" sz="1400" b="1" dirty="0">
                <a:solidFill>
                  <a:srgbClr val="002060"/>
                </a:solidFill>
              </a:rPr>
              <a:t>is </a:t>
            </a:r>
            <a:r>
              <a:rPr lang="en-US" sz="1400" b="1" dirty="0" smtClean="0">
                <a:solidFill>
                  <a:srgbClr val="002060"/>
                </a:solidFill>
              </a:rPr>
              <a:t>portal hypertension ?</a:t>
            </a:r>
          </a:p>
          <a:p>
            <a:pPr marL="0" indent="0">
              <a:buNone/>
            </a:pPr>
            <a:endParaRPr lang="en-US" sz="1400" b="1" dirty="0" smtClean="0">
              <a:solidFill>
                <a:srgbClr val="002060"/>
              </a:solidFill>
            </a:endParaRPr>
          </a:p>
          <a:p>
            <a:pPr marL="0" lvl="0" indent="0">
              <a:buNone/>
            </a:pPr>
            <a:r>
              <a:rPr lang="en-US" sz="1400" b="1" dirty="0">
                <a:solidFill>
                  <a:srgbClr val="002060"/>
                </a:solidFill>
              </a:rPr>
              <a:t>2.What is </a:t>
            </a:r>
            <a:r>
              <a:rPr lang="en-US" sz="1400" b="1" dirty="0" smtClean="0">
                <a:solidFill>
                  <a:srgbClr val="002060"/>
                </a:solidFill>
              </a:rPr>
              <a:t>etiology of portal hypertension ?</a:t>
            </a:r>
          </a:p>
          <a:p>
            <a:pPr marL="0" lvl="0" indent="0">
              <a:buNone/>
            </a:pPr>
            <a:endParaRPr lang="en-US" sz="1400" b="1" dirty="0" smtClean="0">
              <a:solidFill>
                <a:srgbClr val="002060"/>
              </a:solidFill>
            </a:endParaRPr>
          </a:p>
          <a:p>
            <a:pPr marL="0" lvl="0" indent="0">
              <a:buNone/>
            </a:pPr>
            <a:r>
              <a:rPr lang="en-US" sz="1400" b="1" dirty="0" smtClean="0">
                <a:solidFill>
                  <a:srgbClr val="002060"/>
                </a:solidFill>
              </a:rPr>
              <a:t>3.What </a:t>
            </a:r>
            <a:r>
              <a:rPr lang="en-US" sz="1400" b="1" dirty="0">
                <a:solidFill>
                  <a:srgbClr val="002060"/>
                </a:solidFill>
              </a:rPr>
              <a:t>are </a:t>
            </a:r>
            <a:r>
              <a:rPr lang="en-US" sz="1400" b="1" dirty="0" smtClean="0">
                <a:solidFill>
                  <a:srgbClr val="002060"/>
                </a:solidFill>
              </a:rPr>
              <a:t>manifestation of portal hypertension?</a:t>
            </a:r>
          </a:p>
          <a:p>
            <a:pPr marL="0" lvl="0" indent="0">
              <a:buNone/>
            </a:pPr>
            <a:endParaRPr lang="en-US" sz="1400" b="1" dirty="0">
              <a:solidFill>
                <a:srgbClr val="002060"/>
              </a:solidFill>
            </a:endParaRPr>
          </a:p>
          <a:p>
            <a:pPr marL="0" lvl="0" indent="0">
              <a:buNone/>
            </a:pPr>
            <a:r>
              <a:rPr lang="en-US" sz="1400" b="1" dirty="0" smtClean="0">
                <a:solidFill>
                  <a:srgbClr val="002060"/>
                </a:solidFill>
              </a:rPr>
              <a:t>4. Lines of Manegments of portal hypertension ?</a:t>
            </a:r>
            <a:endParaRPr lang="en-US" sz="1400" b="1" dirty="0">
              <a:solidFill>
                <a:srgbClr val="002060"/>
              </a:solidFill>
            </a:endParaRPr>
          </a:p>
          <a:p>
            <a:pPr marL="0" lvl="0" indent="0">
              <a:buNone/>
            </a:pPr>
            <a:endParaRPr lang="en-US" sz="1400" b="1" dirty="0">
              <a:solidFill>
                <a:srgbClr val="002060"/>
              </a:solidFill>
            </a:endParaRPr>
          </a:p>
          <a:p>
            <a:pPr marL="0" indent="0">
              <a:buNone/>
            </a:pPr>
            <a:endParaRPr lang="en-US" sz="1600" dirty="0"/>
          </a:p>
        </p:txBody>
      </p:sp>
    </p:spTree>
    <p:extLst>
      <p:ext uri="{BB962C8B-B14F-4D97-AF65-F5344CB8AC3E}">
        <p14:creationId xmlns:p14="http://schemas.microsoft.com/office/powerpoint/2010/main" val="2201568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553200"/>
          </a:xfrm>
        </p:spPr>
        <p:txBody>
          <a:bodyPr>
            <a:normAutofit/>
          </a:bodyPr>
          <a:lstStyle/>
          <a:p>
            <a:pPr marL="0" indent="0">
              <a:buNone/>
            </a:pPr>
            <a:endParaRPr lang="en-US" sz="1400" b="1" dirty="0" smtClean="0">
              <a:solidFill>
                <a:srgbClr val="FF0000"/>
              </a:solidFill>
            </a:endParaRPr>
          </a:p>
          <a:p>
            <a:pPr marL="0" indent="0">
              <a:buNone/>
            </a:pPr>
            <a:endParaRPr lang="en-US" sz="1400" b="1" dirty="0">
              <a:solidFill>
                <a:srgbClr val="FF0000"/>
              </a:solidFill>
            </a:endParaRPr>
          </a:p>
          <a:p>
            <a:pPr marL="0" indent="0">
              <a:buNone/>
            </a:pPr>
            <a:r>
              <a:rPr lang="en-US" sz="1400" b="1" dirty="0" smtClean="0">
                <a:solidFill>
                  <a:srgbClr val="FF0000"/>
                </a:solidFill>
              </a:rPr>
              <a:t>Factors </a:t>
            </a:r>
            <a:r>
              <a:rPr lang="en-US" sz="1400" b="1" dirty="0">
                <a:solidFill>
                  <a:srgbClr val="FF0000"/>
                </a:solidFill>
              </a:rPr>
              <a:t>precipitating hepatic </a:t>
            </a:r>
            <a:r>
              <a:rPr lang="en-US" sz="1400" b="1" dirty="0" smtClean="0">
                <a:solidFill>
                  <a:srgbClr val="FF0000"/>
                </a:solidFill>
              </a:rPr>
              <a:t>encephalopathy:</a:t>
            </a:r>
          </a:p>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dirty="0"/>
              <a:t>• </a:t>
            </a:r>
            <a:r>
              <a:rPr lang="en-US" sz="1400" b="1" dirty="0"/>
              <a:t>Drugs (especially sedatives, antidepressants</a:t>
            </a:r>
            <a:r>
              <a:rPr lang="en-US" sz="1400" b="1" dirty="0" smtClean="0"/>
              <a:t>)</a:t>
            </a:r>
          </a:p>
          <a:p>
            <a:pPr marL="0" indent="0">
              <a:buNone/>
            </a:pPr>
            <a:endParaRPr lang="en-US" sz="1400" b="1" dirty="0"/>
          </a:p>
          <a:p>
            <a:pPr marL="0" indent="0">
              <a:buNone/>
            </a:pPr>
            <a:r>
              <a:rPr lang="en-US" sz="1400" b="1" dirty="0"/>
              <a:t>• Dehydration (including diuretics, paracentesis</a:t>
            </a:r>
            <a:r>
              <a:rPr lang="en-US" sz="1400" b="1" dirty="0" smtClean="0"/>
              <a:t>)</a:t>
            </a:r>
          </a:p>
          <a:p>
            <a:pPr marL="0" indent="0">
              <a:buNone/>
            </a:pPr>
            <a:endParaRPr lang="en-US" sz="1400" b="1" dirty="0"/>
          </a:p>
          <a:p>
            <a:pPr marL="0" indent="0">
              <a:buNone/>
            </a:pPr>
            <a:r>
              <a:rPr lang="en-US" sz="1400" b="1" dirty="0"/>
              <a:t>• Portosystemic </a:t>
            </a:r>
            <a:r>
              <a:rPr lang="en-US" sz="1400" b="1" dirty="0" smtClean="0"/>
              <a:t>shunting</a:t>
            </a:r>
          </a:p>
          <a:p>
            <a:pPr marL="0" indent="0">
              <a:buNone/>
            </a:pPr>
            <a:endParaRPr lang="en-US" sz="1400" b="1" dirty="0"/>
          </a:p>
          <a:p>
            <a:pPr marL="0" indent="0">
              <a:buNone/>
            </a:pPr>
            <a:r>
              <a:rPr lang="en-US" sz="1400" b="1" dirty="0"/>
              <a:t>• </a:t>
            </a:r>
            <a:r>
              <a:rPr lang="en-US" sz="1400" b="1" dirty="0" smtClean="0"/>
              <a:t>Infection</a:t>
            </a:r>
          </a:p>
          <a:p>
            <a:pPr marL="0" indent="0">
              <a:buNone/>
            </a:pPr>
            <a:endParaRPr lang="en-US" sz="1400" b="1" dirty="0"/>
          </a:p>
          <a:p>
            <a:pPr marL="0" indent="0">
              <a:buNone/>
            </a:pPr>
            <a:r>
              <a:rPr lang="en-US" sz="1400" b="1" dirty="0"/>
              <a:t>• </a:t>
            </a:r>
            <a:r>
              <a:rPr lang="en-US" sz="1400" b="1" dirty="0" smtClean="0"/>
              <a:t>Hypokalaemia</a:t>
            </a:r>
          </a:p>
          <a:p>
            <a:pPr marL="0" indent="0">
              <a:buNone/>
            </a:pPr>
            <a:endParaRPr lang="en-US" sz="1400" b="1" dirty="0"/>
          </a:p>
          <a:p>
            <a:pPr marL="0" indent="0">
              <a:buNone/>
            </a:pPr>
            <a:r>
              <a:rPr lang="en-US" sz="1400" b="1" dirty="0"/>
              <a:t>• </a:t>
            </a:r>
            <a:r>
              <a:rPr lang="en-US" sz="1400" b="1" dirty="0" smtClean="0"/>
              <a:t>Constipation</a:t>
            </a:r>
          </a:p>
          <a:p>
            <a:pPr marL="0" indent="0">
              <a:buNone/>
            </a:pPr>
            <a:endParaRPr lang="en-US" sz="1400" b="1" dirty="0"/>
          </a:p>
          <a:p>
            <a:pPr marL="0" indent="0">
              <a:buNone/>
            </a:pPr>
            <a:r>
              <a:rPr lang="en-US" sz="1400" b="1" dirty="0"/>
              <a:t>• ↑Protein load (including gastrointestinal </a:t>
            </a:r>
            <a:r>
              <a:rPr lang="en-US" sz="1400" b="1" dirty="0" smtClean="0"/>
              <a:t>bleeding)</a:t>
            </a:r>
            <a:endParaRPr lang="en-US" sz="1400" b="1" dirty="0"/>
          </a:p>
        </p:txBody>
      </p:sp>
    </p:spTree>
    <p:extLst>
      <p:ext uri="{BB962C8B-B14F-4D97-AF65-F5344CB8AC3E}">
        <p14:creationId xmlns:p14="http://schemas.microsoft.com/office/powerpoint/2010/main" val="721643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971800"/>
          </a:xfrm>
        </p:spPr>
        <p:txBody>
          <a:bodyPr/>
          <a:lstStyle/>
          <a:p>
            <a:r>
              <a:rPr lang="en-US" b="1" dirty="0" smtClean="0">
                <a:solidFill>
                  <a:srgbClr val="FF0000"/>
                </a:solidFill>
              </a:rPr>
              <a:t>THANKS</a:t>
            </a:r>
            <a:endParaRPr lang="en-US" b="1" dirty="0">
              <a:solidFill>
                <a:srgbClr val="FF0000"/>
              </a:solidFill>
            </a:endParaRPr>
          </a:p>
        </p:txBody>
      </p:sp>
    </p:spTree>
    <p:extLst>
      <p:ext uri="{BB962C8B-B14F-4D97-AF65-F5344CB8AC3E}">
        <p14:creationId xmlns:p14="http://schemas.microsoft.com/office/powerpoint/2010/main" val="3147039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rgbClr val="FF0000"/>
                </a:solidFill>
              </a:rPr>
              <a:t>Definition of portal hypertension </a:t>
            </a:r>
            <a:endParaRPr lang="en-US" sz="2000" b="1" dirty="0">
              <a:solidFill>
                <a:srgbClr val="FF0000"/>
              </a:solidFill>
            </a:endParaRPr>
          </a:p>
        </p:txBody>
      </p:sp>
      <p:sp>
        <p:nvSpPr>
          <p:cNvPr id="3" name="Content Placeholder 2"/>
          <p:cNvSpPr>
            <a:spLocks noGrp="1"/>
          </p:cNvSpPr>
          <p:nvPr>
            <p:ph idx="1"/>
          </p:nvPr>
        </p:nvSpPr>
        <p:spPr>
          <a:xfrm>
            <a:off x="76200" y="1600200"/>
            <a:ext cx="8915400" cy="4525963"/>
          </a:xfrm>
        </p:spPr>
        <p:txBody>
          <a:bodyPr>
            <a:normAutofit/>
          </a:bodyPr>
          <a:lstStyle/>
          <a:p>
            <a:pPr>
              <a:buFont typeface="Wingdings" panose="05000000000000000000" pitchFamily="2" charset="2"/>
              <a:buChar char="Ø"/>
            </a:pPr>
            <a:endParaRPr lang="en-US" sz="1800" dirty="0" smtClean="0"/>
          </a:p>
          <a:p>
            <a:pPr>
              <a:buFont typeface="Wingdings" panose="05000000000000000000" pitchFamily="2" charset="2"/>
              <a:buChar char="Ø"/>
            </a:pPr>
            <a:r>
              <a:rPr lang="en-US" sz="1800" dirty="0">
                <a:solidFill>
                  <a:srgbClr val="FF0000"/>
                </a:solidFill>
              </a:rPr>
              <a:t>Portal hypertension (PHT) </a:t>
            </a:r>
            <a:r>
              <a:rPr lang="en-US" sz="1800" dirty="0"/>
              <a:t>indicates increased pressure </a:t>
            </a:r>
            <a:r>
              <a:rPr lang="en-US" sz="1800" dirty="0" smtClean="0"/>
              <a:t>in portal </a:t>
            </a:r>
            <a:r>
              <a:rPr lang="en-US" sz="1800" dirty="0"/>
              <a:t>venous system</a:t>
            </a:r>
            <a:r>
              <a:rPr lang="en-US" sz="1800" dirty="0" smtClean="0"/>
              <a:t>.</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Normal portal venous pressure </a:t>
            </a:r>
            <a:r>
              <a:rPr lang="en-US" sz="1800" dirty="0" smtClean="0"/>
              <a:t>is 10 </a:t>
            </a:r>
            <a:r>
              <a:rPr lang="en-US" sz="1800" dirty="0"/>
              <a:t>mmHg (14 cm of H2O).</a:t>
            </a:r>
            <a:endParaRPr lang="en-US" sz="1800" dirty="0" smtClean="0"/>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The normal hepatic venous pressure </a:t>
            </a:r>
            <a:r>
              <a:rPr lang="en-US" sz="1800" dirty="0" smtClean="0"/>
              <a:t>gradient (difference </a:t>
            </a:r>
            <a:r>
              <a:rPr lang="en-US" sz="1800" dirty="0"/>
              <a:t>between the wedged hepatic venous pressure (</a:t>
            </a:r>
            <a:r>
              <a:rPr lang="en-US" sz="1800" dirty="0" smtClean="0"/>
              <a:t>WHVP) and </a:t>
            </a:r>
            <a:r>
              <a:rPr lang="en-US" sz="1800" dirty="0"/>
              <a:t>free hepatic venous pressure is 5–6 </a:t>
            </a:r>
            <a:r>
              <a:rPr lang="en-US" sz="1800" dirty="0" smtClean="0"/>
              <a:t>mmHg.</a:t>
            </a:r>
          </a:p>
          <a:p>
            <a:pPr>
              <a:buFont typeface="Wingdings" panose="05000000000000000000" pitchFamily="2" charset="2"/>
              <a:buChar char="Ø"/>
            </a:pPr>
            <a:endParaRPr lang="en-US" sz="1800" dirty="0" smtClean="0"/>
          </a:p>
          <a:p>
            <a:pPr>
              <a:buFont typeface="Wingdings" panose="05000000000000000000" pitchFamily="2" charset="2"/>
              <a:buChar char="Ø"/>
            </a:pPr>
            <a:r>
              <a:rPr lang="en-US" sz="1800" dirty="0"/>
              <a:t>Clinically </a:t>
            </a:r>
            <a:r>
              <a:rPr lang="en-US" sz="1800" dirty="0" smtClean="0"/>
              <a:t>significant </a:t>
            </a:r>
            <a:r>
              <a:rPr lang="en-US" sz="1800" dirty="0"/>
              <a:t>portal hypertension is present when </a:t>
            </a:r>
            <a:r>
              <a:rPr lang="en-US" sz="1800" dirty="0" smtClean="0"/>
              <a:t>the gradient </a:t>
            </a:r>
            <a:r>
              <a:rPr lang="en-US" sz="1800" dirty="0"/>
              <a:t>exceeds 10 mmHg and risk of variceal bleeding </a:t>
            </a:r>
            <a:r>
              <a:rPr lang="en-US" sz="1800" dirty="0" smtClean="0"/>
              <a:t>increases beyond </a:t>
            </a:r>
            <a:r>
              <a:rPr lang="en-US" sz="1800" dirty="0"/>
              <a:t>a gradient of 12 </a:t>
            </a:r>
            <a:r>
              <a:rPr lang="en-US" sz="1800" dirty="0" smtClean="0"/>
              <a:t>mmHg.</a:t>
            </a:r>
            <a:endParaRPr lang="en-US" sz="1800" dirty="0"/>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3397924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lvl="0" indent="0">
              <a:buNone/>
            </a:pPr>
            <a:r>
              <a:rPr lang="en-US" sz="1400" b="1" dirty="0" smtClean="0">
                <a:solidFill>
                  <a:srgbClr val="FF0000"/>
                </a:solidFill>
              </a:rPr>
              <a:t>Classification and causes of portal hypertension :</a:t>
            </a:r>
          </a:p>
          <a:p>
            <a:pPr marL="0" lvl="0" indent="0">
              <a:buNone/>
            </a:pPr>
            <a:endParaRPr lang="en-US" sz="1400" dirty="0"/>
          </a:p>
          <a:p>
            <a:pPr marL="0" lvl="0" indent="0">
              <a:buNone/>
            </a:pPr>
            <a:endParaRPr lang="en-US" sz="1400" dirty="0" smtClean="0"/>
          </a:p>
          <a:p>
            <a:pPr marL="0" lvl="0" indent="0">
              <a:buNone/>
            </a:pPr>
            <a:r>
              <a:rPr lang="en-US" sz="1400" b="1" dirty="0" smtClean="0"/>
              <a:t>Classification                                                     Site </a:t>
            </a:r>
            <a:r>
              <a:rPr lang="en-US" sz="1400" b="1" dirty="0"/>
              <a:t>of block </a:t>
            </a:r>
            <a:r>
              <a:rPr lang="en-US" sz="1400" b="1" dirty="0" smtClean="0"/>
              <a:t>                                                                            Example</a:t>
            </a:r>
            <a:endParaRPr lang="en-US" sz="1400" b="1" dirty="0"/>
          </a:p>
          <a:p>
            <a:pPr marL="0" lvl="0" indent="0">
              <a:buNone/>
            </a:pPr>
            <a:endParaRPr lang="en-US" sz="1400" dirty="0" smtClean="0"/>
          </a:p>
          <a:p>
            <a:pPr marL="0" lvl="0" indent="0">
              <a:buNone/>
            </a:pPr>
            <a:endParaRPr lang="en-US" sz="1400" dirty="0" smtClean="0"/>
          </a:p>
          <a:p>
            <a:pPr marL="0" lvl="0" indent="0">
              <a:buNone/>
            </a:pPr>
            <a:r>
              <a:rPr lang="en-US" sz="1400" b="1" dirty="0" smtClean="0">
                <a:solidFill>
                  <a:srgbClr val="FF0000"/>
                </a:solidFill>
              </a:rPr>
              <a:t>1. Pre hepatic</a:t>
            </a:r>
            <a:r>
              <a:rPr lang="en-US" sz="1400" dirty="0" smtClean="0"/>
              <a:t>                                                 </a:t>
            </a:r>
            <a:r>
              <a:rPr lang="en-US" sz="1400" b="1" dirty="0" smtClean="0"/>
              <a:t>Pre sinusoidal                                   Extra </a:t>
            </a:r>
            <a:r>
              <a:rPr lang="en-US" sz="1400" b="1" dirty="0"/>
              <a:t>hepatic portal  venous obstruction</a:t>
            </a:r>
          </a:p>
          <a:p>
            <a:pPr marL="0" lvl="0" indent="0">
              <a:buNone/>
            </a:pPr>
            <a:r>
              <a:rPr lang="en-US" sz="1400" b="1" dirty="0" smtClean="0"/>
              <a:t>                                                                                                                                                                     (</a:t>
            </a:r>
            <a:r>
              <a:rPr lang="en-US" sz="1400" b="1" dirty="0"/>
              <a:t>EHPVO)</a:t>
            </a:r>
          </a:p>
          <a:p>
            <a:pPr marL="0" lvl="0" indent="0">
              <a:buNone/>
            </a:pPr>
            <a:endParaRPr lang="en-US" sz="1400" dirty="0" smtClean="0"/>
          </a:p>
          <a:p>
            <a:pPr marL="0" lvl="0" indent="0">
              <a:buNone/>
            </a:pPr>
            <a:endParaRPr lang="en-US" sz="1400" dirty="0" smtClean="0"/>
          </a:p>
          <a:p>
            <a:pPr marL="0" lvl="0" indent="0">
              <a:buNone/>
            </a:pPr>
            <a:r>
              <a:rPr lang="en-US" sz="1400" b="1" dirty="0" smtClean="0">
                <a:solidFill>
                  <a:srgbClr val="FF0000"/>
                </a:solidFill>
              </a:rPr>
              <a:t>2</a:t>
            </a:r>
            <a:r>
              <a:rPr lang="en-US" sz="1400" b="1" dirty="0">
                <a:solidFill>
                  <a:srgbClr val="FF0000"/>
                </a:solidFill>
              </a:rPr>
              <a:t>. Intrahepatic </a:t>
            </a:r>
            <a:r>
              <a:rPr lang="en-US" sz="1400" b="1" dirty="0" smtClean="0">
                <a:solidFill>
                  <a:srgbClr val="FF0000"/>
                </a:solidFill>
              </a:rPr>
              <a:t>                                              </a:t>
            </a:r>
            <a:r>
              <a:rPr lang="en-US" sz="1400" b="1" dirty="0" smtClean="0"/>
              <a:t>a</a:t>
            </a:r>
            <a:r>
              <a:rPr lang="en-US" sz="1400" b="1" dirty="0"/>
              <a:t>. Pre sinusoidal </a:t>
            </a:r>
            <a:r>
              <a:rPr lang="en-US" sz="1400" b="1" dirty="0" smtClean="0"/>
              <a:t> </a:t>
            </a:r>
            <a:r>
              <a:rPr lang="en-US" sz="1400" dirty="0" smtClean="0"/>
              <a:t>                                   Non </a:t>
            </a:r>
            <a:r>
              <a:rPr lang="en-US" sz="1400" dirty="0"/>
              <a:t>cirrhotic portal  fibrosis (NCPF</a:t>
            </a:r>
            <a:r>
              <a:rPr lang="en-US" sz="1400" dirty="0" smtClean="0"/>
              <a:t>)</a:t>
            </a:r>
            <a:endParaRPr lang="en-US" sz="1400" dirty="0"/>
          </a:p>
          <a:p>
            <a:pPr marL="0" lvl="0" indent="0">
              <a:buNone/>
            </a:pPr>
            <a:r>
              <a:rPr lang="en-US" sz="1400" dirty="0" smtClean="0"/>
              <a:t>                                                                                                                                                                Schistosomiasis</a:t>
            </a:r>
          </a:p>
          <a:p>
            <a:pPr marL="0" lvl="0" indent="0">
              <a:buNone/>
            </a:pPr>
            <a:r>
              <a:rPr lang="en-US" sz="1400" dirty="0" smtClean="0"/>
              <a:t>                                                                           </a:t>
            </a:r>
            <a:r>
              <a:rPr lang="en-US" sz="1400" b="1" dirty="0" smtClean="0"/>
              <a:t>b. Sinusoidal </a:t>
            </a:r>
            <a:r>
              <a:rPr lang="en-US" sz="1400" dirty="0" smtClean="0"/>
              <a:t>                                                                      Cirrhosis</a:t>
            </a:r>
          </a:p>
          <a:p>
            <a:pPr marL="0" lvl="0" indent="0">
              <a:buNone/>
            </a:pPr>
            <a:r>
              <a:rPr lang="en-US" sz="1400" b="1" dirty="0" smtClean="0"/>
              <a:t>                                                                          </a:t>
            </a:r>
          </a:p>
          <a:p>
            <a:pPr marL="0" lvl="0" indent="0">
              <a:buNone/>
            </a:pPr>
            <a:r>
              <a:rPr lang="en-US" sz="1400" b="1" dirty="0"/>
              <a:t> </a:t>
            </a:r>
            <a:r>
              <a:rPr lang="en-US" sz="1400" b="1" dirty="0" smtClean="0"/>
              <a:t>                                                                         c . post sinusoidal                                                  </a:t>
            </a:r>
            <a:r>
              <a:rPr lang="en-US" sz="1400" dirty="0" smtClean="0"/>
              <a:t>venooclusive disease</a:t>
            </a:r>
          </a:p>
          <a:p>
            <a:pPr marL="0" lvl="0" indent="0">
              <a:buNone/>
            </a:pPr>
            <a:endParaRPr lang="en-US" sz="1400" dirty="0"/>
          </a:p>
          <a:p>
            <a:pPr marL="0" lvl="0" indent="0">
              <a:buNone/>
            </a:pPr>
            <a:endParaRPr lang="en-US" sz="1400" dirty="0" smtClean="0"/>
          </a:p>
          <a:p>
            <a:pPr marL="0" lvl="0" indent="0">
              <a:buNone/>
            </a:pPr>
            <a:r>
              <a:rPr lang="en-US" sz="1400" b="1" dirty="0" smtClean="0">
                <a:solidFill>
                  <a:srgbClr val="FF0000"/>
                </a:solidFill>
              </a:rPr>
              <a:t>3</a:t>
            </a:r>
            <a:r>
              <a:rPr lang="en-US" sz="1400" b="1" dirty="0">
                <a:solidFill>
                  <a:srgbClr val="FF0000"/>
                </a:solidFill>
              </a:rPr>
              <a:t>. Post hepatic </a:t>
            </a:r>
            <a:r>
              <a:rPr lang="en-US" sz="1400" dirty="0" smtClean="0"/>
              <a:t>                                               </a:t>
            </a:r>
            <a:r>
              <a:rPr lang="en-US" sz="1400" b="1" dirty="0" smtClean="0"/>
              <a:t>Post </a:t>
            </a:r>
            <a:r>
              <a:rPr lang="en-US" sz="1400" b="1" dirty="0"/>
              <a:t>sinusoidal </a:t>
            </a:r>
            <a:r>
              <a:rPr lang="en-US" sz="1400" dirty="0" smtClean="0"/>
              <a:t>                             Hepatic </a:t>
            </a:r>
            <a:r>
              <a:rPr lang="en-US" sz="1400" dirty="0"/>
              <a:t>venous outflow </a:t>
            </a:r>
            <a:r>
              <a:rPr lang="en-US" sz="1400" dirty="0" smtClean="0"/>
              <a:t>tract </a:t>
            </a:r>
            <a:r>
              <a:rPr lang="en-US" sz="1400" dirty="0"/>
              <a:t>obstruction (HVOTO</a:t>
            </a:r>
            <a:r>
              <a:rPr lang="en-US" sz="1400" dirty="0" smtClean="0"/>
              <a:t>)</a:t>
            </a:r>
            <a:endParaRPr lang="en-US" sz="1400" dirty="0"/>
          </a:p>
          <a:p>
            <a:pPr marL="0" lvl="0" indent="0">
              <a:buNone/>
            </a:pPr>
            <a:r>
              <a:rPr lang="en-US" sz="1400" dirty="0" smtClean="0"/>
              <a:t>                                                                                                                                                              Budd </a:t>
            </a:r>
            <a:r>
              <a:rPr lang="en-US" sz="1400" dirty="0"/>
              <a:t>Chiari syndrome</a:t>
            </a:r>
          </a:p>
          <a:p>
            <a:pPr marL="0" lvl="0" indent="0">
              <a:buNone/>
            </a:pPr>
            <a:r>
              <a:rPr lang="en-US" sz="1400" dirty="0"/>
              <a:t> </a:t>
            </a:r>
            <a:r>
              <a:rPr lang="en-US" sz="1400" dirty="0" smtClean="0"/>
              <a:t>                                                                                                                                                             Constrictive </a:t>
            </a:r>
            <a:r>
              <a:rPr lang="en-US" sz="1400" dirty="0"/>
              <a:t>pericarditis</a:t>
            </a:r>
          </a:p>
        </p:txBody>
      </p:sp>
    </p:spTree>
    <p:extLst>
      <p:ext uri="{BB962C8B-B14F-4D97-AF65-F5344CB8AC3E}">
        <p14:creationId xmlns:p14="http://schemas.microsoft.com/office/powerpoint/2010/main" val="2780897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838201"/>
            <a:ext cx="53340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777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049963"/>
          </a:xfrm>
        </p:spPr>
        <p:txBody>
          <a:bodyPr>
            <a:normAutofit/>
          </a:bodyPr>
          <a:lstStyle/>
          <a:p>
            <a:pPr marL="0" lvl="0" indent="0">
              <a:buNone/>
            </a:pPr>
            <a:endParaRPr lang="en-US" sz="2000" b="1" dirty="0" smtClean="0">
              <a:solidFill>
                <a:srgbClr val="FF0000"/>
              </a:solidFill>
            </a:endParaRPr>
          </a:p>
          <a:p>
            <a:pPr marL="0" lvl="0" indent="0">
              <a:buNone/>
            </a:pPr>
            <a:endParaRPr lang="en-US" sz="2000" b="1" dirty="0">
              <a:solidFill>
                <a:srgbClr val="FF0000"/>
              </a:solidFill>
            </a:endParaRPr>
          </a:p>
          <a:p>
            <a:pPr marL="0" lvl="0" indent="0">
              <a:buNone/>
            </a:pPr>
            <a:r>
              <a:rPr lang="en-US" sz="2000" b="1" dirty="0" smtClean="0">
                <a:solidFill>
                  <a:srgbClr val="FF0000"/>
                </a:solidFill>
              </a:rPr>
              <a:t>Clinical </a:t>
            </a:r>
            <a:r>
              <a:rPr lang="en-US" sz="2000" b="1" dirty="0" smtClean="0">
                <a:solidFill>
                  <a:srgbClr val="FF0000"/>
                </a:solidFill>
              </a:rPr>
              <a:t>features of portal hypertension :</a:t>
            </a:r>
          </a:p>
          <a:p>
            <a:pPr marL="0" lvl="0" indent="0">
              <a:buNone/>
            </a:pPr>
            <a:endParaRPr lang="en-US" sz="2000" b="1" dirty="0">
              <a:solidFill>
                <a:srgbClr val="FF0000"/>
              </a:solidFill>
            </a:endParaRPr>
          </a:p>
          <a:p>
            <a:pPr marL="0" lvl="0" indent="0">
              <a:buNone/>
            </a:pPr>
            <a:endParaRPr lang="en-US" sz="2000" b="1" dirty="0" smtClean="0">
              <a:solidFill>
                <a:srgbClr val="FF0000"/>
              </a:solidFill>
            </a:endParaRPr>
          </a:p>
          <a:p>
            <a:pPr marL="0" lvl="0" indent="0">
              <a:buNone/>
            </a:pPr>
            <a:endParaRPr lang="en-US" sz="2000" b="1" dirty="0">
              <a:solidFill>
                <a:srgbClr val="FF0000"/>
              </a:solidFill>
            </a:endParaRPr>
          </a:p>
          <a:p>
            <a:pPr marL="0" lvl="0" indent="0">
              <a:buNone/>
            </a:pPr>
            <a:r>
              <a:rPr lang="en-US" sz="2000" b="1" dirty="0" smtClean="0">
                <a:solidFill>
                  <a:srgbClr val="FF0000"/>
                </a:solidFill>
              </a:rPr>
              <a:t>1.GI </a:t>
            </a:r>
            <a:r>
              <a:rPr lang="en-US" sz="2000" b="1" dirty="0" smtClean="0">
                <a:solidFill>
                  <a:srgbClr val="FF0000"/>
                </a:solidFill>
              </a:rPr>
              <a:t>Bleeding :</a:t>
            </a:r>
          </a:p>
          <a:p>
            <a:pPr marL="0" lvl="0" indent="0">
              <a:buNone/>
            </a:pPr>
            <a:endParaRPr lang="en-US" sz="2000" b="1" dirty="0" smtClean="0">
              <a:solidFill>
                <a:srgbClr val="FF0000"/>
              </a:solidFill>
            </a:endParaRPr>
          </a:p>
          <a:p>
            <a:pPr lvl="0">
              <a:buFont typeface="Wingdings" panose="05000000000000000000" pitchFamily="2" charset="2"/>
              <a:buChar char="Ø"/>
            </a:pPr>
            <a:r>
              <a:rPr lang="en-US" sz="1400" b="1" dirty="0"/>
              <a:t>The most important, dreaded and </a:t>
            </a:r>
            <a:r>
              <a:rPr lang="en-US" sz="1400" b="1" dirty="0" smtClean="0"/>
              <a:t>dramatic presentation </a:t>
            </a:r>
            <a:r>
              <a:rPr lang="en-US" sz="1400" b="1" dirty="0"/>
              <a:t>of PHT is </a:t>
            </a:r>
            <a:r>
              <a:rPr lang="en-US" sz="1400" b="1" dirty="0">
                <a:solidFill>
                  <a:srgbClr val="FF0000"/>
                </a:solidFill>
              </a:rPr>
              <a:t>GI bleeding </a:t>
            </a:r>
            <a:r>
              <a:rPr lang="en-US" sz="1400" b="1" dirty="0"/>
              <a:t>and is the </a:t>
            </a:r>
            <a:r>
              <a:rPr lang="en-US" sz="1400" b="1" dirty="0" smtClean="0"/>
              <a:t>commonest reason </a:t>
            </a:r>
            <a:r>
              <a:rPr lang="en-US" sz="1400" b="1" dirty="0"/>
              <a:t>for patients to visit a hospital. </a:t>
            </a:r>
            <a:endParaRPr lang="en-US" sz="1400" b="1" dirty="0" smtClean="0"/>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Bleeding is spontaneous, profuse, and painless. </a:t>
            </a:r>
            <a:endParaRPr lang="en-US" sz="1400" b="1" dirty="0" smtClean="0"/>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 Most of the time bleeding </a:t>
            </a:r>
            <a:r>
              <a:rPr lang="en-US" sz="1400" b="1" dirty="0" smtClean="0"/>
              <a:t>is from </a:t>
            </a:r>
            <a:r>
              <a:rPr lang="en-US" sz="1400" b="1" dirty="0"/>
              <a:t>esophageal varices</a:t>
            </a:r>
            <a:r>
              <a:rPr lang="en-US" sz="1400" b="1" dirty="0" smtClean="0"/>
              <a:t>.</a:t>
            </a:r>
          </a:p>
          <a:p>
            <a:pPr lvl="0">
              <a:buFont typeface="Wingdings" panose="05000000000000000000" pitchFamily="2" charset="2"/>
              <a:buChar char="Ø"/>
            </a:pPr>
            <a:endParaRPr lang="en-US" sz="1400" b="1" dirty="0"/>
          </a:p>
          <a:p>
            <a:pPr lvl="0">
              <a:buFont typeface="Wingdings" panose="05000000000000000000" pitchFamily="2" charset="2"/>
              <a:buChar char="Ø"/>
            </a:pPr>
            <a:r>
              <a:rPr lang="en-US" sz="1400" b="1" dirty="0"/>
              <a:t> In about </a:t>
            </a:r>
            <a:r>
              <a:rPr lang="en-US" sz="1400" b="1" dirty="0" smtClean="0"/>
              <a:t>2-10</a:t>
            </a:r>
            <a:r>
              <a:rPr lang="en-US" sz="1400" b="1" dirty="0"/>
              <a:t>% cases </a:t>
            </a:r>
            <a:r>
              <a:rPr lang="en-US" sz="1400" b="1" dirty="0" smtClean="0"/>
              <a:t>the bleeding </a:t>
            </a:r>
            <a:r>
              <a:rPr lang="en-US" sz="1400" b="1" dirty="0"/>
              <a:t>may be from gastric varices.</a:t>
            </a:r>
            <a:endParaRPr lang="en-US" sz="1400" b="1" dirty="0" smtClean="0"/>
          </a:p>
          <a:p>
            <a:pPr lvl="0">
              <a:buFont typeface="Wingdings" panose="05000000000000000000" pitchFamily="2" charset="2"/>
              <a:buChar char="Ø"/>
            </a:pPr>
            <a:endParaRPr lang="en-US" sz="1400" b="1" dirty="0" smtClean="0"/>
          </a:p>
        </p:txBody>
      </p:sp>
    </p:spTree>
    <p:extLst>
      <p:ext uri="{BB962C8B-B14F-4D97-AF65-F5344CB8AC3E}">
        <p14:creationId xmlns:p14="http://schemas.microsoft.com/office/powerpoint/2010/main" val="999836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b="1" dirty="0" smtClean="0">
                <a:solidFill>
                  <a:srgbClr val="FF0000"/>
                </a:solidFill>
              </a:rPr>
              <a:t>2</a:t>
            </a:r>
            <a:r>
              <a:rPr lang="en-US" sz="1400" b="1" dirty="0">
                <a:solidFill>
                  <a:srgbClr val="FF0000"/>
                </a:solidFill>
              </a:rPr>
              <a:t>. </a:t>
            </a:r>
            <a:r>
              <a:rPr lang="en-US" sz="1400" b="1" dirty="0" smtClean="0">
                <a:solidFill>
                  <a:srgbClr val="FF0000"/>
                </a:solidFill>
              </a:rPr>
              <a:t>Splenomegaly :</a:t>
            </a:r>
          </a:p>
          <a:p>
            <a:pPr marL="0" indent="0">
              <a:buNone/>
            </a:pPr>
            <a:endParaRPr lang="en-US" sz="1400" dirty="0"/>
          </a:p>
          <a:p>
            <a:pPr>
              <a:buFont typeface="Wingdings" panose="05000000000000000000" pitchFamily="2" charset="2"/>
              <a:buChar char="Ø"/>
            </a:pPr>
            <a:endParaRPr lang="en-US" sz="1400" dirty="0" smtClean="0"/>
          </a:p>
          <a:p>
            <a:pPr>
              <a:buFont typeface="Wingdings" panose="05000000000000000000" pitchFamily="2" charset="2"/>
              <a:buChar char="Ø"/>
            </a:pPr>
            <a:endParaRPr lang="en-US" sz="1400" dirty="0"/>
          </a:p>
          <a:p>
            <a:pPr>
              <a:buFont typeface="Wingdings" panose="05000000000000000000" pitchFamily="2" charset="2"/>
              <a:buChar char="Ø"/>
            </a:pPr>
            <a:endParaRPr lang="en-US" sz="1400" dirty="0" smtClean="0"/>
          </a:p>
          <a:p>
            <a:pPr>
              <a:buFont typeface="Wingdings" panose="05000000000000000000" pitchFamily="2" charset="2"/>
              <a:buChar char="Ø"/>
            </a:pPr>
            <a:r>
              <a:rPr lang="en-US" sz="1400" b="1" dirty="0" smtClean="0"/>
              <a:t>is </a:t>
            </a:r>
            <a:r>
              <a:rPr lang="en-US" sz="1400" b="1" dirty="0"/>
              <a:t>present in all cases of </a:t>
            </a:r>
            <a:r>
              <a:rPr lang="en-US" sz="1400" b="1" dirty="0" smtClean="0"/>
              <a:t>PHT</a:t>
            </a:r>
          </a:p>
          <a:p>
            <a:pPr>
              <a:buFont typeface="Wingdings" panose="05000000000000000000" pitchFamily="2" charset="2"/>
              <a:buChar char="Ø"/>
            </a:pPr>
            <a:endParaRPr lang="en-US" sz="1400" b="1" dirty="0" smtClean="0"/>
          </a:p>
          <a:p>
            <a:pPr>
              <a:buFont typeface="Wingdings" panose="05000000000000000000" pitchFamily="2" charset="2"/>
              <a:buChar char="Ø"/>
            </a:pPr>
            <a:r>
              <a:rPr lang="en-US" sz="1400" b="1" dirty="0" smtClean="0"/>
              <a:t>The splenic enlargement </a:t>
            </a:r>
            <a:r>
              <a:rPr lang="en-US" sz="1400" b="1" dirty="0"/>
              <a:t>is maximal in cases of NCPF</a:t>
            </a:r>
            <a:r>
              <a:rPr lang="en-US" sz="1400" b="1" dirty="0" smtClean="0"/>
              <a: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a:t>
            </a:r>
            <a:r>
              <a:rPr lang="en-US" sz="1400" b="1" dirty="0" smtClean="0"/>
              <a:t>cirrhotics may </a:t>
            </a:r>
            <a:r>
              <a:rPr lang="en-US" sz="1400" b="1" dirty="0"/>
              <a:t>have only minimal enlargement of spleen with PHT</a:t>
            </a:r>
            <a:r>
              <a:rPr lang="en-US" sz="1400" b="1" dirty="0" smtClean="0"/>
              <a:t>.</a:t>
            </a:r>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a:t>The spleen may regress in size after a recent bleed. </a:t>
            </a:r>
            <a:endParaRPr lang="en-US" sz="1400" b="1" dirty="0" smtClean="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smtClean="0"/>
              <a:t>These patients </a:t>
            </a:r>
            <a:r>
              <a:rPr lang="en-US" sz="1400" b="1" dirty="0"/>
              <a:t>may have associated hypersplenism and </a:t>
            </a:r>
            <a:r>
              <a:rPr lang="en-US" sz="1400" b="1" dirty="0" smtClean="0"/>
              <a:t>therefore may </a:t>
            </a:r>
            <a:r>
              <a:rPr lang="en-US" sz="1400" b="1" dirty="0"/>
              <a:t>require surgical intervention. </a:t>
            </a:r>
            <a:endParaRPr lang="en-US" sz="1400" b="1" dirty="0" smtClean="0"/>
          </a:p>
          <a:p>
            <a:pPr>
              <a:buFont typeface="Wingdings" panose="05000000000000000000" pitchFamily="2" charset="2"/>
              <a:buChar char="Ø"/>
            </a:pPr>
            <a:endParaRPr lang="en-US" sz="1400" b="1" dirty="0"/>
          </a:p>
          <a:p>
            <a:pPr>
              <a:buFont typeface="Wingdings" panose="05000000000000000000" pitchFamily="2" charset="2"/>
              <a:buChar char="Ø"/>
            </a:pPr>
            <a:r>
              <a:rPr lang="en-US" sz="1400" b="1" dirty="0" smtClean="0"/>
              <a:t>Mild </a:t>
            </a:r>
            <a:r>
              <a:rPr lang="en-US" sz="1400" b="1" dirty="0"/>
              <a:t>hypersplenism </a:t>
            </a:r>
            <a:r>
              <a:rPr lang="en-US" sz="1400" b="1" dirty="0" smtClean="0"/>
              <a:t>as manifested </a:t>
            </a:r>
            <a:r>
              <a:rPr lang="en-US" sz="1400" b="1" dirty="0"/>
              <a:t>by thrombocytopenia and leucopenia is seen </a:t>
            </a:r>
            <a:r>
              <a:rPr lang="en-US" sz="1400" b="1" dirty="0" smtClean="0"/>
              <a:t>in 40-80</a:t>
            </a:r>
            <a:r>
              <a:rPr lang="en-US" sz="1400" b="1" dirty="0"/>
              <a:t>% of patients and may require </a:t>
            </a:r>
            <a:r>
              <a:rPr lang="en-US" sz="1400" b="1" dirty="0" smtClean="0"/>
              <a:t>splenectomy.</a:t>
            </a:r>
            <a:endParaRPr lang="en-US" sz="1400" b="1" dirty="0"/>
          </a:p>
          <a:p>
            <a:pPr marL="0" indent="0">
              <a:buNone/>
            </a:pPr>
            <a:endParaRPr lang="en-US" sz="1400" dirty="0"/>
          </a:p>
        </p:txBody>
      </p:sp>
    </p:spTree>
    <p:extLst>
      <p:ext uri="{BB962C8B-B14F-4D97-AF65-F5344CB8AC3E}">
        <p14:creationId xmlns:p14="http://schemas.microsoft.com/office/powerpoint/2010/main" val="3681516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a:bodyPr>
          <a:lstStyle/>
          <a:p>
            <a:pPr marL="0" indent="0">
              <a:buNone/>
            </a:pPr>
            <a:endParaRPr lang="en-US" sz="1600" b="1" dirty="0" smtClean="0">
              <a:solidFill>
                <a:srgbClr val="FF0000"/>
              </a:solidFill>
            </a:endParaRPr>
          </a:p>
          <a:p>
            <a:pPr marL="0" indent="0">
              <a:buNone/>
            </a:pPr>
            <a:endParaRPr lang="en-US" sz="1600" b="1" dirty="0">
              <a:solidFill>
                <a:srgbClr val="FF0000"/>
              </a:solidFill>
            </a:endParaRPr>
          </a:p>
          <a:p>
            <a:pPr marL="0" indent="0">
              <a:buNone/>
            </a:pPr>
            <a:r>
              <a:rPr lang="en-US" sz="1600" b="1" dirty="0" smtClean="0">
                <a:solidFill>
                  <a:srgbClr val="FF0000"/>
                </a:solidFill>
              </a:rPr>
              <a:t>3</a:t>
            </a:r>
            <a:r>
              <a:rPr lang="en-US" sz="1600" b="1" dirty="0">
                <a:solidFill>
                  <a:srgbClr val="FF0000"/>
                </a:solidFill>
              </a:rPr>
              <a:t>. </a:t>
            </a:r>
            <a:r>
              <a:rPr lang="en-US" sz="1600" b="1" dirty="0" smtClean="0">
                <a:solidFill>
                  <a:srgbClr val="FF0000"/>
                </a:solidFill>
              </a:rPr>
              <a:t>Ascites</a:t>
            </a:r>
          </a:p>
          <a:p>
            <a:pPr marL="0" indent="0">
              <a:buNone/>
            </a:pPr>
            <a:endParaRPr lang="en-US" sz="1600" dirty="0"/>
          </a:p>
          <a:p>
            <a:pPr>
              <a:buFont typeface="Wingdings" panose="05000000000000000000" pitchFamily="2" charset="2"/>
              <a:buChar char="Ø"/>
            </a:pPr>
            <a:endParaRPr lang="en-US" sz="1600" dirty="0" smtClean="0"/>
          </a:p>
          <a:p>
            <a:pPr>
              <a:buFont typeface="Wingdings" panose="05000000000000000000" pitchFamily="2" charset="2"/>
              <a:buChar char="Ø"/>
            </a:pPr>
            <a:r>
              <a:rPr lang="en-US" sz="1600" b="1" dirty="0" smtClean="0"/>
              <a:t>SAAG</a:t>
            </a:r>
            <a:r>
              <a:rPr lang="en-US" sz="1600" b="1" dirty="0" smtClean="0"/>
              <a:t>&gt;=1.1</a:t>
            </a:r>
          </a:p>
          <a:p>
            <a:pPr marL="0" indent="0">
              <a:buNone/>
            </a:pPr>
            <a:endParaRPr lang="en-US" sz="1600" b="1" dirty="0"/>
          </a:p>
          <a:p>
            <a:pPr>
              <a:buFont typeface="Wingdings" panose="05000000000000000000" pitchFamily="2" charset="2"/>
              <a:buChar char="Ø"/>
            </a:pPr>
            <a:r>
              <a:rPr lang="en-US" sz="1600" b="1" dirty="0"/>
              <a:t>indicates hepatic decompensation</a:t>
            </a:r>
            <a:r>
              <a:rPr lang="en-US" sz="1600" b="1" dirty="0" smtClean="0"/>
              <a:t>.</a:t>
            </a:r>
          </a:p>
          <a:p>
            <a:pPr marL="0" indent="0">
              <a:buNone/>
            </a:pPr>
            <a:endParaRPr lang="en-US" sz="1600" b="1" dirty="0" smtClean="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 A </a:t>
            </a:r>
            <a:r>
              <a:rPr lang="en-US" sz="1600" b="1" dirty="0" smtClean="0"/>
              <a:t>prominent feature </a:t>
            </a:r>
            <a:r>
              <a:rPr lang="en-US" sz="1600" b="1" dirty="0"/>
              <a:t>in HVOTO, it is rarely seen in patients with </a:t>
            </a:r>
            <a:r>
              <a:rPr lang="en-US" sz="1600" b="1" dirty="0" smtClean="0"/>
              <a:t>EHPVO but </a:t>
            </a:r>
            <a:r>
              <a:rPr lang="en-US" sz="1600" b="1" dirty="0"/>
              <a:t>may be seen in about 10% cases of </a:t>
            </a:r>
            <a:r>
              <a:rPr lang="en-US" sz="1600" b="1" dirty="0" smtClean="0"/>
              <a:t>NCPF</a:t>
            </a:r>
          </a:p>
          <a:p>
            <a:pPr marL="0" indent="0">
              <a:buNone/>
            </a:pPr>
            <a:endParaRPr lang="en-US" sz="1600" b="1" dirty="0" smtClean="0"/>
          </a:p>
          <a:p>
            <a:pPr>
              <a:buFont typeface="Wingdings" panose="05000000000000000000" pitchFamily="2" charset="2"/>
              <a:buChar char="Ø"/>
            </a:pPr>
            <a:endParaRPr lang="en-US" sz="1600" b="1" dirty="0"/>
          </a:p>
          <a:p>
            <a:pPr>
              <a:buFont typeface="Wingdings" panose="05000000000000000000" pitchFamily="2" charset="2"/>
              <a:buChar char="Ø"/>
            </a:pPr>
            <a:r>
              <a:rPr lang="en-US" sz="1600" b="1" dirty="0"/>
              <a:t>Presence </a:t>
            </a:r>
            <a:r>
              <a:rPr lang="en-US" sz="1600" b="1" dirty="0" smtClean="0"/>
              <a:t>of ascites </a:t>
            </a:r>
            <a:r>
              <a:rPr lang="en-US" sz="1600" b="1" dirty="0"/>
              <a:t>also makes interventional investigations like a </a:t>
            </a:r>
            <a:r>
              <a:rPr lang="en-US" sz="1600" b="1" dirty="0" smtClean="0"/>
              <a:t>liver biopsy </a:t>
            </a:r>
            <a:r>
              <a:rPr lang="en-US" sz="1600" b="1" dirty="0"/>
              <a:t>e a dangerous affair as the tamponade action </a:t>
            </a:r>
            <a:r>
              <a:rPr lang="en-US" sz="1600" b="1" dirty="0" smtClean="0"/>
              <a:t>of abdominal </a:t>
            </a:r>
            <a:r>
              <a:rPr lang="en-US" sz="1600" b="1" dirty="0"/>
              <a:t>wall after the puncture of liver is not possible </a:t>
            </a:r>
            <a:r>
              <a:rPr lang="en-US" sz="1600" b="1" dirty="0" smtClean="0"/>
              <a:t>in presence </a:t>
            </a:r>
            <a:r>
              <a:rPr lang="en-US" sz="1600" b="1" dirty="0"/>
              <a:t>of </a:t>
            </a:r>
            <a:r>
              <a:rPr lang="en-US" sz="1600" b="1" dirty="0" smtClean="0"/>
              <a:t>ascites.</a:t>
            </a:r>
          </a:p>
          <a:p>
            <a:pPr>
              <a:buFont typeface="Wingdings" panose="05000000000000000000" pitchFamily="2" charset="2"/>
              <a:buChar char="Ø"/>
            </a:pPr>
            <a:endParaRPr lang="en-US" sz="1600" dirty="0"/>
          </a:p>
          <a:p>
            <a:pPr marL="0" indent="0">
              <a:buNone/>
            </a:pPr>
            <a:endParaRPr lang="en-US" sz="1600" dirty="0"/>
          </a:p>
        </p:txBody>
      </p:sp>
    </p:spTree>
    <p:extLst>
      <p:ext uri="{BB962C8B-B14F-4D97-AF65-F5344CB8AC3E}">
        <p14:creationId xmlns:p14="http://schemas.microsoft.com/office/powerpoint/2010/main" val="314109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8600"/>
            <a:ext cx="8915400" cy="6553200"/>
          </a:xfrm>
        </p:spPr>
        <p:txBody>
          <a:bodyPr>
            <a:normAutofit/>
          </a:bodyPr>
          <a:lstStyle/>
          <a:p>
            <a:pPr marL="0" indent="0">
              <a:buNone/>
            </a:pPr>
            <a:endParaRPr lang="en-US" sz="1800" dirty="0" smtClean="0">
              <a:solidFill>
                <a:srgbClr val="FF0000"/>
              </a:solidFill>
            </a:endParaRPr>
          </a:p>
          <a:p>
            <a:pPr marL="0" indent="0">
              <a:buNone/>
            </a:pPr>
            <a:endParaRPr lang="en-US" sz="1800" dirty="0">
              <a:solidFill>
                <a:srgbClr val="FF0000"/>
              </a:solidFill>
            </a:endParaRPr>
          </a:p>
          <a:p>
            <a:pPr marL="0" indent="0">
              <a:buNone/>
            </a:pPr>
            <a:r>
              <a:rPr lang="en-US" sz="1800" dirty="0" smtClean="0">
                <a:solidFill>
                  <a:srgbClr val="FF0000"/>
                </a:solidFill>
              </a:rPr>
              <a:t>4</a:t>
            </a:r>
            <a:r>
              <a:rPr lang="en-US" sz="1800" b="1" dirty="0">
                <a:solidFill>
                  <a:srgbClr val="FF0000"/>
                </a:solidFill>
              </a:rPr>
              <a:t>. Portosystemic encephalopathy </a:t>
            </a:r>
          </a:p>
          <a:p>
            <a:pPr marL="0" indent="0">
              <a:buNone/>
            </a:pPr>
            <a:endParaRPr lang="en-US" sz="1800" dirty="0" smtClean="0"/>
          </a:p>
          <a:p>
            <a:pPr>
              <a:buFont typeface="Wingdings" panose="05000000000000000000" pitchFamily="2" charset="2"/>
              <a:buChar char="Ø"/>
            </a:pPr>
            <a:r>
              <a:rPr lang="en-US" sz="1800" b="1" dirty="0"/>
              <a:t> defined as an </a:t>
            </a:r>
            <a:r>
              <a:rPr lang="en-US" sz="1800" b="1" dirty="0" smtClean="0"/>
              <a:t>abnormality of </a:t>
            </a:r>
            <a:r>
              <a:rPr lang="en-US" sz="1800" b="1" dirty="0"/>
              <a:t>brain function due to disease of liver and is a sign of </a:t>
            </a:r>
            <a:r>
              <a:rPr lang="en-US" sz="1800" b="1" dirty="0" smtClean="0"/>
              <a:t>liver decompensation.</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 Early symptoms of encephalopathy </a:t>
            </a:r>
            <a:r>
              <a:rPr lang="en-US" sz="1800" b="1" dirty="0" smtClean="0"/>
              <a:t>are subtle </a:t>
            </a:r>
            <a:r>
              <a:rPr lang="en-US" sz="1800" b="1" dirty="0"/>
              <a:t>but can be identified by bedside tests like changes </a:t>
            </a:r>
            <a:r>
              <a:rPr lang="en-US" sz="1800" b="1" dirty="0" smtClean="0"/>
              <a:t>in hand </a:t>
            </a:r>
            <a:r>
              <a:rPr lang="en-US" sz="1800" b="1" dirty="0"/>
              <a:t>writing, inability to copy a five pointed star, </a:t>
            </a:r>
            <a:r>
              <a:rPr lang="en-US" sz="1800" b="1" dirty="0" smtClean="0"/>
              <a:t>Reitan number </a:t>
            </a:r>
            <a:r>
              <a:rPr lang="en-US" sz="1800" b="1" dirty="0"/>
              <a:t>connection test </a:t>
            </a:r>
            <a:r>
              <a:rPr lang="en-US" sz="1800" b="1" dirty="0" smtClean="0"/>
              <a:t>etc</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As the severity of encephalopathy increases, patient passes into deep coma</a:t>
            </a:r>
            <a:r>
              <a:rPr lang="en-US" sz="1800" b="1" dirty="0" smtClean="0"/>
              <a:t>.</a:t>
            </a:r>
          </a:p>
          <a:p>
            <a:pPr>
              <a:buFont typeface="Wingdings" panose="05000000000000000000" pitchFamily="2" charset="2"/>
              <a:buChar char="Ø"/>
            </a:pPr>
            <a:endParaRPr lang="en-US" sz="1800" b="1" dirty="0"/>
          </a:p>
          <a:p>
            <a:pPr marL="0" indent="0">
              <a:buNone/>
            </a:pPr>
            <a:endParaRPr lang="en-US" sz="1800" b="1" dirty="0" smtClean="0"/>
          </a:p>
          <a:p>
            <a:pPr marL="0" indent="0">
              <a:buNone/>
            </a:pPr>
            <a:r>
              <a:rPr lang="en-US" sz="1800" b="1" dirty="0">
                <a:solidFill>
                  <a:srgbClr val="FF0000"/>
                </a:solidFill>
              </a:rPr>
              <a:t>5. . Signs of liver </a:t>
            </a:r>
            <a:r>
              <a:rPr lang="en-US" sz="1800" b="1" dirty="0" smtClean="0">
                <a:solidFill>
                  <a:srgbClr val="FF0000"/>
                </a:solidFill>
              </a:rPr>
              <a:t>failure</a:t>
            </a:r>
          </a:p>
          <a:p>
            <a:pPr marL="0" indent="0">
              <a:buNone/>
            </a:pPr>
            <a:endParaRPr lang="en-US" sz="1800" b="1" dirty="0"/>
          </a:p>
          <a:p>
            <a:pPr>
              <a:buFont typeface="Wingdings" panose="05000000000000000000" pitchFamily="2" charset="2"/>
              <a:buChar char="Ø"/>
            </a:pPr>
            <a:r>
              <a:rPr lang="en-US" sz="1800" b="1" dirty="0"/>
              <a:t>may be apparent in cirrhotics </a:t>
            </a:r>
            <a:r>
              <a:rPr lang="en-US" sz="1800" b="1" dirty="0" smtClean="0"/>
              <a:t>like palmar </a:t>
            </a:r>
            <a:r>
              <a:rPr lang="en-US" sz="1800" b="1" dirty="0"/>
              <a:t>erythema, gynecomastia, spider naevi and loss </a:t>
            </a:r>
            <a:r>
              <a:rPr lang="en-US" sz="1800" b="1" dirty="0" smtClean="0"/>
              <a:t>of axillary </a:t>
            </a:r>
            <a:r>
              <a:rPr lang="en-US" sz="1800" b="1" dirty="0"/>
              <a:t>and pubic hair.</a:t>
            </a:r>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235826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TotalTime>
  <Words>1470</Words>
  <Application>Microsoft Office PowerPoint</Application>
  <PresentationFormat>On-screen Show (4:3)</PresentationFormat>
  <Paragraphs>293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Portal hypertension</vt:lpstr>
      <vt:lpstr>Objectives: </vt:lpstr>
      <vt:lpstr>Definition of portal hypertension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Manegments of portosystemic encephalopathy </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Oesophagus</dc:title>
  <dc:creator>Muntadher Abdulkareem</dc:creator>
  <cp:lastModifiedBy>Muntadher Abdulkareem</cp:lastModifiedBy>
  <cp:revision>88</cp:revision>
  <dcterms:created xsi:type="dcterms:W3CDTF">2020-12-28T10:47:47Z</dcterms:created>
  <dcterms:modified xsi:type="dcterms:W3CDTF">2021-03-03T02:50:27Z</dcterms:modified>
</cp:coreProperties>
</file>